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Lst>
  <p:notesMasterIdLst>
    <p:notesMasterId r:id="rId27"/>
  </p:notesMasterIdLst>
  <p:sldIdLst>
    <p:sldId id="270" r:id="rId2"/>
    <p:sldId id="271" r:id="rId3"/>
    <p:sldId id="275" r:id="rId4"/>
    <p:sldId id="273" r:id="rId5"/>
    <p:sldId id="274" r:id="rId6"/>
    <p:sldId id="289" r:id="rId7"/>
    <p:sldId id="280" r:id="rId8"/>
    <p:sldId id="282" r:id="rId9"/>
    <p:sldId id="278" r:id="rId10"/>
    <p:sldId id="294" r:id="rId11"/>
    <p:sldId id="284" r:id="rId12"/>
    <p:sldId id="298" r:id="rId13"/>
    <p:sldId id="295" r:id="rId14"/>
    <p:sldId id="297" r:id="rId15"/>
    <p:sldId id="301" r:id="rId16"/>
    <p:sldId id="285" r:id="rId17"/>
    <p:sldId id="291" r:id="rId18"/>
    <p:sldId id="300" r:id="rId19"/>
    <p:sldId id="276" r:id="rId20"/>
    <p:sldId id="292" r:id="rId21"/>
    <p:sldId id="272" r:id="rId22"/>
    <p:sldId id="277" r:id="rId23"/>
    <p:sldId id="299" r:id="rId24"/>
    <p:sldId id="287" r:id="rId25"/>
    <p:sldId id="288"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029D6-2CD3-46E0-AE5E-03BC08796AC8}" type="doc">
      <dgm:prSet loTypeId="urn:microsoft.com/office/officeart/2005/8/layout/equation1" loCatId="relationship" qsTypeId="urn:microsoft.com/office/officeart/2005/8/quickstyle/3d4" qsCatId="3D" csTypeId="urn:microsoft.com/office/officeart/2005/8/colors/colorful1#1" csCatId="colorful" phldr="1"/>
      <dgm:spPr/>
    </dgm:pt>
    <dgm:pt modelId="{F11B5D2D-A7A3-4C2F-9458-DDE3A7A00B98}">
      <dgm:prSet phldrT="[Text]" custT="1"/>
      <dgm:spPr>
        <a:solidFill>
          <a:srgbClr val="009DD9"/>
        </a:solidFill>
      </dgm:spPr>
      <dgm:t>
        <a:bodyPr/>
        <a:lstStyle/>
        <a:p>
          <a:pPr algn="ctr"/>
          <a:r>
            <a:rPr lang="en-US" sz="1800" b="0" dirty="0" smtClean="0">
              <a:solidFill>
                <a:srgbClr val="000000"/>
              </a:solidFill>
              <a:latin typeface="+mn-lt"/>
            </a:rPr>
            <a:t>Total Cost of Attendance</a:t>
          </a:r>
          <a:endParaRPr lang="en-US" sz="1800" b="0" dirty="0">
            <a:solidFill>
              <a:srgbClr val="000000"/>
            </a:solidFill>
            <a:latin typeface="+mn-lt"/>
          </a:endParaRPr>
        </a:p>
      </dgm:t>
    </dgm:pt>
    <dgm:pt modelId="{284F5F2D-A732-4ED6-B9BF-E392687E69E8}" type="parTrans" cxnId="{072304B1-120D-40E2-B480-F85D6C40D1A7}">
      <dgm:prSet/>
      <dgm:spPr/>
      <dgm:t>
        <a:bodyPr/>
        <a:lstStyle/>
        <a:p>
          <a:pPr algn="ctr"/>
          <a:endParaRPr lang="en-US" b="0">
            <a:solidFill>
              <a:srgbClr val="000000"/>
            </a:solidFill>
            <a:latin typeface="+mn-lt"/>
          </a:endParaRPr>
        </a:p>
      </dgm:t>
    </dgm:pt>
    <dgm:pt modelId="{C23FD948-B5DB-4FB2-B02C-C2FA64183B45}" type="sibTrans" cxnId="{072304B1-120D-40E2-B480-F85D6C40D1A7}">
      <dgm:prSet/>
      <dgm:spPr>
        <a:solidFill>
          <a:srgbClr val="009DD9"/>
        </a:solidFill>
      </dgm:spPr>
      <dgm:t>
        <a:bodyPr/>
        <a:lstStyle/>
        <a:p>
          <a:pPr algn="ctr"/>
          <a:endParaRPr lang="en-US" b="0" dirty="0">
            <a:solidFill>
              <a:srgbClr val="000000"/>
            </a:solidFill>
            <a:latin typeface="+mn-lt"/>
          </a:endParaRPr>
        </a:p>
      </dgm:t>
    </dgm:pt>
    <dgm:pt modelId="{8F1EE308-CDAA-434F-B18D-9A2E5B0ABB58}">
      <dgm:prSet phldrT="[Text]" custT="1"/>
      <dgm:spPr>
        <a:solidFill>
          <a:srgbClr val="0BD0D9"/>
        </a:solidFill>
      </dgm:spPr>
      <dgm:t>
        <a:bodyPr/>
        <a:lstStyle/>
        <a:p>
          <a:pPr algn="ctr"/>
          <a:r>
            <a:rPr lang="en-US" sz="1800" b="0" dirty="0" smtClean="0">
              <a:solidFill>
                <a:srgbClr val="000000"/>
              </a:solidFill>
              <a:latin typeface="+mn-lt"/>
            </a:rPr>
            <a:t>Expected Family Contribution (EFC)*</a:t>
          </a:r>
        </a:p>
      </dgm:t>
    </dgm:pt>
    <dgm:pt modelId="{93805031-A121-43A9-AB5E-68DCE80B1541}" type="parTrans" cxnId="{AAB0589E-5C3D-47CD-A560-AEF6AB3A7E36}">
      <dgm:prSet/>
      <dgm:spPr/>
      <dgm:t>
        <a:bodyPr/>
        <a:lstStyle/>
        <a:p>
          <a:pPr algn="ctr"/>
          <a:endParaRPr lang="en-US" b="0">
            <a:solidFill>
              <a:srgbClr val="000000"/>
            </a:solidFill>
            <a:latin typeface="+mn-lt"/>
          </a:endParaRPr>
        </a:p>
      </dgm:t>
    </dgm:pt>
    <dgm:pt modelId="{6863364D-1591-48F0-9F0B-A9A0127BE92E}" type="sibTrans" cxnId="{AAB0589E-5C3D-47CD-A560-AEF6AB3A7E36}">
      <dgm:prSet/>
      <dgm:spPr>
        <a:solidFill>
          <a:srgbClr val="0BD0D9"/>
        </a:solidFill>
      </dgm:spPr>
      <dgm:t>
        <a:bodyPr/>
        <a:lstStyle/>
        <a:p>
          <a:pPr algn="ctr"/>
          <a:endParaRPr lang="en-US" b="0" dirty="0">
            <a:solidFill>
              <a:srgbClr val="000000"/>
            </a:solidFill>
            <a:latin typeface="+mn-lt"/>
          </a:endParaRPr>
        </a:p>
      </dgm:t>
    </dgm:pt>
    <dgm:pt modelId="{638B402C-79CB-4716-8938-29E5F8ECEDE6}">
      <dgm:prSet phldrT="[Text]" custT="1"/>
      <dgm:spPr>
        <a:solidFill>
          <a:srgbClr val="44F5D9"/>
        </a:solidFill>
      </dgm:spPr>
      <dgm:t>
        <a:bodyPr/>
        <a:lstStyle/>
        <a:p>
          <a:pPr algn="ctr"/>
          <a:r>
            <a:rPr lang="en-US" sz="1800" b="0" dirty="0" smtClean="0">
              <a:solidFill>
                <a:srgbClr val="000000"/>
              </a:solidFill>
              <a:latin typeface="+mn-lt"/>
            </a:rPr>
            <a:t>Financial Need</a:t>
          </a:r>
          <a:endParaRPr lang="en-US" sz="1800" b="0" dirty="0">
            <a:solidFill>
              <a:srgbClr val="000000"/>
            </a:solidFill>
            <a:latin typeface="+mn-lt"/>
          </a:endParaRPr>
        </a:p>
      </dgm:t>
    </dgm:pt>
    <dgm:pt modelId="{402D1D08-9B94-454E-AB7F-993884E1F53E}" type="parTrans" cxnId="{219EC41D-B1D3-4E63-8DE2-BFC33DBB1C62}">
      <dgm:prSet/>
      <dgm:spPr/>
      <dgm:t>
        <a:bodyPr/>
        <a:lstStyle/>
        <a:p>
          <a:pPr algn="ctr"/>
          <a:endParaRPr lang="en-US" b="0">
            <a:solidFill>
              <a:srgbClr val="000000"/>
            </a:solidFill>
            <a:latin typeface="+mn-lt"/>
          </a:endParaRPr>
        </a:p>
      </dgm:t>
    </dgm:pt>
    <dgm:pt modelId="{08842E24-2A35-4837-8592-365F3E8CFBC9}" type="sibTrans" cxnId="{219EC41D-B1D3-4E63-8DE2-BFC33DBB1C62}">
      <dgm:prSet/>
      <dgm:spPr/>
      <dgm:t>
        <a:bodyPr/>
        <a:lstStyle/>
        <a:p>
          <a:pPr algn="ctr"/>
          <a:endParaRPr lang="en-US" b="0">
            <a:solidFill>
              <a:srgbClr val="000000"/>
            </a:solidFill>
            <a:latin typeface="+mn-lt"/>
          </a:endParaRPr>
        </a:p>
      </dgm:t>
    </dgm:pt>
    <dgm:pt modelId="{301E7241-7BB3-402D-ADDE-8D087A1A32B8}" type="pres">
      <dgm:prSet presAssocID="{81D029D6-2CD3-46E0-AE5E-03BC08796AC8}" presName="linearFlow" presStyleCnt="0">
        <dgm:presLayoutVars>
          <dgm:dir/>
          <dgm:resizeHandles val="exact"/>
        </dgm:presLayoutVars>
      </dgm:prSet>
      <dgm:spPr/>
    </dgm:pt>
    <dgm:pt modelId="{390EB258-81D3-4FC5-8053-D6606BF57A55}" type="pres">
      <dgm:prSet presAssocID="{F11B5D2D-A7A3-4C2F-9458-DDE3A7A00B98}" presName="node" presStyleLbl="node1" presStyleIdx="0" presStyleCnt="3">
        <dgm:presLayoutVars>
          <dgm:bulletEnabled val="1"/>
        </dgm:presLayoutVars>
      </dgm:prSet>
      <dgm:spPr/>
      <dgm:t>
        <a:bodyPr/>
        <a:lstStyle/>
        <a:p>
          <a:endParaRPr lang="en-US"/>
        </a:p>
      </dgm:t>
    </dgm:pt>
    <dgm:pt modelId="{8733B0AE-3CC6-4BD0-9E10-7482935F5787}" type="pres">
      <dgm:prSet presAssocID="{C23FD948-B5DB-4FB2-B02C-C2FA64183B45}" presName="spacerL" presStyleCnt="0"/>
      <dgm:spPr/>
    </dgm:pt>
    <dgm:pt modelId="{C57CE2DC-9F80-42FC-97DC-BC6137F9CA7F}" type="pres">
      <dgm:prSet presAssocID="{C23FD948-B5DB-4FB2-B02C-C2FA64183B45}" presName="sibTrans" presStyleLbl="sibTrans2D1" presStyleIdx="0" presStyleCnt="2"/>
      <dgm:spPr>
        <a:prstGeom prst="mathMinus">
          <a:avLst/>
        </a:prstGeom>
      </dgm:spPr>
      <dgm:t>
        <a:bodyPr/>
        <a:lstStyle/>
        <a:p>
          <a:endParaRPr lang="en-US"/>
        </a:p>
      </dgm:t>
    </dgm:pt>
    <dgm:pt modelId="{3EA6E18D-574A-4EB4-9811-73C4A6CB8C6D}" type="pres">
      <dgm:prSet presAssocID="{C23FD948-B5DB-4FB2-B02C-C2FA64183B45}" presName="spacerR" presStyleCnt="0"/>
      <dgm:spPr/>
    </dgm:pt>
    <dgm:pt modelId="{8819DFDF-E96C-4F7D-8082-C987215C5EC2}" type="pres">
      <dgm:prSet presAssocID="{8F1EE308-CDAA-434F-B18D-9A2E5B0ABB58}" presName="node" presStyleLbl="node1" presStyleIdx="1" presStyleCnt="3">
        <dgm:presLayoutVars>
          <dgm:bulletEnabled val="1"/>
        </dgm:presLayoutVars>
      </dgm:prSet>
      <dgm:spPr/>
      <dgm:t>
        <a:bodyPr/>
        <a:lstStyle/>
        <a:p>
          <a:endParaRPr lang="en-US"/>
        </a:p>
      </dgm:t>
    </dgm:pt>
    <dgm:pt modelId="{D1EE5AB6-EEB2-4764-84BC-DF3974F84F97}" type="pres">
      <dgm:prSet presAssocID="{6863364D-1591-48F0-9F0B-A9A0127BE92E}" presName="spacerL" presStyleCnt="0"/>
      <dgm:spPr/>
    </dgm:pt>
    <dgm:pt modelId="{086C2BB0-EE43-40BF-B96F-B540DF0618E7}" type="pres">
      <dgm:prSet presAssocID="{6863364D-1591-48F0-9F0B-A9A0127BE92E}" presName="sibTrans" presStyleLbl="sibTrans2D1" presStyleIdx="1" presStyleCnt="2"/>
      <dgm:spPr/>
      <dgm:t>
        <a:bodyPr/>
        <a:lstStyle/>
        <a:p>
          <a:endParaRPr lang="en-US"/>
        </a:p>
      </dgm:t>
    </dgm:pt>
    <dgm:pt modelId="{855BB2AA-6209-4631-95D6-4007C4FB4887}" type="pres">
      <dgm:prSet presAssocID="{6863364D-1591-48F0-9F0B-A9A0127BE92E}" presName="spacerR" presStyleCnt="0"/>
      <dgm:spPr/>
    </dgm:pt>
    <dgm:pt modelId="{1D97D898-618C-4A8E-9009-85A2C06AD0F1}" type="pres">
      <dgm:prSet presAssocID="{638B402C-79CB-4716-8938-29E5F8ECEDE6}" presName="node" presStyleLbl="node1" presStyleIdx="2" presStyleCnt="3">
        <dgm:presLayoutVars>
          <dgm:bulletEnabled val="1"/>
        </dgm:presLayoutVars>
      </dgm:prSet>
      <dgm:spPr/>
      <dgm:t>
        <a:bodyPr/>
        <a:lstStyle/>
        <a:p>
          <a:endParaRPr lang="en-US"/>
        </a:p>
      </dgm:t>
    </dgm:pt>
  </dgm:ptLst>
  <dgm:cxnLst>
    <dgm:cxn modelId="{219EC41D-B1D3-4E63-8DE2-BFC33DBB1C62}" srcId="{81D029D6-2CD3-46E0-AE5E-03BC08796AC8}" destId="{638B402C-79CB-4716-8938-29E5F8ECEDE6}" srcOrd="2" destOrd="0" parTransId="{402D1D08-9B94-454E-AB7F-993884E1F53E}" sibTransId="{08842E24-2A35-4837-8592-365F3E8CFBC9}"/>
    <dgm:cxn modelId="{DC8D8FCB-0832-4CA2-8578-F20C4C89A01D}" type="presOf" srcId="{6863364D-1591-48F0-9F0B-A9A0127BE92E}" destId="{086C2BB0-EE43-40BF-B96F-B540DF0618E7}" srcOrd="0" destOrd="0" presId="urn:microsoft.com/office/officeart/2005/8/layout/equation1"/>
    <dgm:cxn modelId="{735C48C1-D051-4D4D-A61E-79E4DDE3797F}" type="presOf" srcId="{8F1EE308-CDAA-434F-B18D-9A2E5B0ABB58}" destId="{8819DFDF-E96C-4F7D-8082-C987215C5EC2}" srcOrd="0" destOrd="0" presId="urn:microsoft.com/office/officeart/2005/8/layout/equation1"/>
    <dgm:cxn modelId="{02494E42-739D-40DB-85C2-6AEBA4EF99B1}" type="presOf" srcId="{81D029D6-2CD3-46E0-AE5E-03BC08796AC8}" destId="{301E7241-7BB3-402D-ADDE-8D087A1A32B8}" srcOrd="0" destOrd="0" presId="urn:microsoft.com/office/officeart/2005/8/layout/equation1"/>
    <dgm:cxn modelId="{AAB0589E-5C3D-47CD-A560-AEF6AB3A7E36}" srcId="{81D029D6-2CD3-46E0-AE5E-03BC08796AC8}" destId="{8F1EE308-CDAA-434F-B18D-9A2E5B0ABB58}" srcOrd="1" destOrd="0" parTransId="{93805031-A121-43A9-AB5E-68DCE80B1541}" sibTransId="{6863364D-1591-48F0-9F0B-A9A0127BE92E}"/>
    <dgm:cxn modelId="{872FF294-6466-428D-BF03-CA77DB51669C}" type="presOf" srcId="{C23FD948-B5DB-4FB2-B02C-C2FA64183B45}" destId="{C57CE2DC-9F80-42FC-97DC-BC6137F9CA7F}" srcOrd="0" destOrd="0" presId="urn:microsoft.com/office/officeart/2005/8/layout/equation1"/>
    <dgm:cxn modelId="{1A037D7A-47AA-4C48-A725-8A011C0AB82B}" type="presOf" srcId="{F11B5D2D-A7A3-4C2F-9458-DDE3A7A00B98}" destId="{390EB258-81D3-4FC5-8053-D6606BF57A55}" srcOrd="0" destOrd="0" presId="urn:microsoft.com/office/officeart/2005/8/layout/equation1"/>
    <dgm:cxn modelId="{105D9D0F-CC2B-4260-AAD9-0A6F2A65086E}" type="presOf" srcId="{638B402C-79CB-4716-8938-29E5F8ECEDE6}" destId="{1D97D898-618C-4A8E-9009-85A2C06AD0F1}" srcOrd="0" destOrd="0" presId="urn:microsoft.com/office/officeart/2005/8/layout/equation1"/>
    <dgm:cxn modelId="{072304B1-120D-40E2-B480-F85D6C40D1A7}" srcId="{81D029D6-2CD3-46E0-AE5E-03BC08796AC8}" destId="{F11B5D2D-A7A3-4C2F-9458-DDE3A7A00B98}" srcOrd="0" destOrd="0" parTransId="{284F5F2D-A732-4ED6-B9BF-E392687E69E8}" sibTransId="{C23FD948-B5DB-4FB2-B02C-C2FA64183B45}"/>
    <dgm:cxn modelId="{53893536-7DED-40D3-9D5C-040612F21521}" type="presParOf" srcId="{301E7241-7BB3-402D-ADDE-8D087A1A32B8}" destId="{390EB258-81D3-4FC5-8053-D6606BF57A55}" srcOrd="0" destOrd="0" presId="urn:microsoft.com/office/officeart/2005/8/layout/equation1"/>
    <dgm:cxn modelId="{A3687694-6146-4D2F-9BFB-6E07CE03C8C6}" type="presParOf" srcId="{301E7241-7BB3-402D-ADDE-8D087A1A32B8}" destId="{8733B0AE-3CC6-4BD0-9E10-7482935F5787}" srcOrd="1" destOrd="0" presId="urn:microsoft.com/office/officeart/2005/8/layout/equation1"/>
    <dgm:cxn modelId="{E8B149DA-C13F-4A03-8CEB-72AFC1A293ED}" type="presParOf" srcId="{301E7241-7BB3-402D-ADDE-8D087A1A32B8}" destId="{C57CE2DC-9F80-42FC-97DC-BC6137F9CA7F}" srcOrd="2" destOrd="0" presId="urn:microsoft.com/office/officeart/2005/8/layout/equation1"/>
    <dgm:cxn modelId="{C02C7A83-0DFD-4402-B621-8C0708CD5B39}" type="presParOf" srcId="{301E7241-7BB3-402D-ADDE-8D087A1A32B8}" destId="{3EA6E18D-574A-4EB4-9811-73C4A6CB8C6D}" srcOrd="3" destOrd="0" presId="urn:microsoft.com/office/officeart/2005/8/layout/equation1"/>
    <dgm:cxn modelId="{68A7C63F-CAFF-45F0-8DA0-6C71CD025577}" type="presParOf" srcId="{301E7241-7BB3-402D-ADDE-8D087A1A32B8}" destId="{8819DFDF-E96C-4F7D-8082-C987215C5EC2}" srcOrd="4" destOrd="0" presId="urn:microsoft.com/office/officeart/2005/8/layout/equation1"/>
    <dgm:cxn modelId="{D8211080-3634-4CEB-A46C-EBD90B38ECC5}" type="presParOf" srcId="{301E7241-7BB3-402D-ADDE-8D087A1A32B8}" destId="{D1EE5AB6-EEB2-4764-84BC-DF3974F84F97}" srcOrd="5" destOrd="0" presId="urn:microsoft.com/office/officeart/2005/8/layout/equation1"/>
    <dgm:cxn modelId="{5A64623F-F646-432B-ACE3-B2B7A6975C2F}" type="presParOf" srcId="{301E7241-7BB3-402D-ADDE-8D087A1A32B8}" destId="{086C2BB0-EE43-40BF-B96F-B540DF0618E7}" srcOrd="6" destOrd="0" presId="urn:microsoft.com/office/officeart/2005/8/layout/equation1"/>
    <dgm:cxn modelId="{685B8ADD-9DA6-4AEC-8C1B-A29D8DA03F41}" type="presParOf" srcId="{301E7241-7BB3-402D-ADDE-8D087A1A32B8}" destId="{855BB2AA-6209-4631-95D6-4007C4FB4887}" srcOrd="7" destOrd="0" presId="urn:microsoft.com/office/officeart/2005/8/layout/equation1"/>
    <dgm:cxn modelId="{383AC6C3-DACA-4D1B-8564-42D8BB1730F3}" type="presParOf" srcId="{301E7241-7BB3-402D-ADDE-8D087A1A32B8}" destId="{1D97D898-618C-4A8E-9009-85A2C06AD0F1}"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EB258-81D3-4FC5-8053-D6606BF57A55}">
      <dsp:nvSpPr>
        <dsp:cNvPr id="0" name=""/>
        <dsp:cNvSpPr/>
      </dsp:nvSpPr>
      <dsp:spPr>
        <a:xfrm>
          <a:off x="1433" y="186543"/>
          <a:ext cx="1900111" cy="1900111"/>
        </a:xfrm>
        <a:prstGeom prst="ellipse">
          <a:avLst/>
        </a:prstGeom>
        <a:solidFill>
          <a:srgbClr val="009DD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000000"/>
              </a:solidFill>
              <a:latin typeface="+mn-lt"/>
            </a:rPr>
            <a:t>Total Cost of Attendance</a:t>
          </a:r>
          <a:endParaRPr lang="en-US" sz="1800" b="0" kern="1200" dirty="0">
            <a:solidFill>
              <a:srgbClr val="000000"/>
            </a:solidFill>
            <a:latin typeface="+mn-lt"/>
          </a:endParaRPr>
        </a:p>
      </dsp:txBody>
      <dsp:txXfrm>
        <a:off x="279698" y="464808"/>
        <a:ext cx="1343581" cy="1343581"/>
      </dsp:txXfrm>
    </dsp:sp>
    <dsp:sp modelId="{C57CE2DC-9F80-42FC-97DC-BC6137F9CA7F}">
      <dsp:nvSpPr>
        <dsp:cNvPr id="0" name=""/>
        <dsp:cNvSpPr/>
      </dsp:nvSpPr>
      <dsp:spPr>
        <a:xfrm>
          <a:off x="2055834" y="585566"/>
          <a:ext cx="1102064" cy="1102064"/>
        </a:xfrm>
        <a:prstGeom prst="mathMinus">
          <a:avLst/>
        </a:prstGeom>
        <a:solidFill>
          <a:srgbClr val="009DD9"/>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b="0" kern="1200" dirty="0">
            <a:solidFill>
              <a:srgbClr val="000000"/>
            </a:solidFill>
            <a:latin typeface="+mn-lt"/>
          </a:endParaRPr>
        </a:p>
      </dsp:txBody>
      <dsp:txXfrm>
        <a:off x="2201913" y="1006995"/>
        <a:ext cx="809906" cy="259206"/>
      </dsp:txXfrm>
    </dsp:sp>
    <dsp:sp modelId="{8819DFDF-E96C-4F7D-8082-C987215C5EC2}">
      <dsp:nvSpPr>
        <dsp:cNvPr id="0" name=""/>
        <dsp:cNvSpPr/>
      </dsp:nvSpPr>
      <dsp:spPr>
        <a:xfrm>
          <a:off x="3312188" y="186543"/>
          <a:ext cx="1900111" cy="1900111"/>
        </a:xfrm>
        <a:prstGeom prst="ellipse">
          <a:avLst/>
        </a:prstGeom>
        <a:solidFill>
          <a:srgbClr val="0BD0D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000000"/>
              </a:solidFill>
              <a:latin typeface="+mn-lt"/>
            </a:rPr>
            <a:t>Expected Family Contribution (EFC)*</a:t>
          </a:r>
        </a:p>
      </dsp:txBody>
      <dsp:txXfrm>
        <a:off x="3590453" y="464808"/>
        <a:ext cx="1343581" cy="1343581"/>
      </dsp:txXfrm>
    </dsp:sp>
    <dsp:sp modelId="{086C2BB0-EE43-40BF-B96F-B540DF0618E7}">
      <dsp:nvSpPr>
        <dsp:cNvPr id="0" name=""/>
        <dsp:cNvSpPr/>
      </dsp:nvSpPr>
      <dsp:spPr>
        <a:xfrm>
          <a:off x="5366589" y="585566"/>
          <a:ext cx="1102064" cy="1102064"/>
        </a:xfrm>
        <a:prstGeom prst="mathEqual">
          <a:avLst/>
        </a:prstGeom>
        <a:solidFill>
          <a:srgbClr val="0BD0D9"/>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endParaRPr lang="en-US" sz="5000" b="0" kern="1200" dirty="0">
            <a:solidFill>
              <a:srgbClr val="000000"/>
            </a:solidFill>
            <a:latin typeface="+mn-lt"/>
          </a:endParaRPr>
        </a:p>
      </dsp:txBody>
      <dsp:txXfrm>
        <a:off x="5512668" y="812591"/>
        <a:ext cx="809906" cy="648014"/>
      </dsp:txXfrm>
    </dsp:sp>
    <dsp:sp modelId="{1D97D898-618C-4A8E-9009-85A2C06AD0F1}">
      <dsp:nvSpPr>
        <dsp:cNvPr id="0" name=""/>
        <dsp:cNvSpPr/>
      </dsp:nvSpPr>
      <dsp:spPr>
        <a:xfrm>
          <a:off x="6622943" y="186543"/>
          <a:ext cx="1900111" cy="1900111"/>
        </a:xfrm>
        <a:prstGeom prst="ellipse">
          <a:avLst/>
        </a:prstGeom>
        <a:solidFill>
          <a:srgbClr val="44F5D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solidFill>
                <a:srgbClr val="000000"/>
              </a:solidFill>
              <a:latin typeface="+mn-lt"/>
            </a:rPr>
            <a:t>Financial Need</a:t>
          </a:r>
          <a:endParaRPr lang="en-US" sz="1800" b="0" kern="1200" dirty="0">
            <a:solidFill>
              <a:srgbClr val="000000"/>
            </a:solidFill>
            <a:latin typeface="+mn-lt"/>
          </a:endParaRPr>
        </a:p>
      </dsp:txBody>
      <dsp:txXfrm>
        <a:off x="6901208" y="464808"/>
        <a:ext cx="1343581" cy="134358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332A026-8F74-490D-8BF2-B508BFB89088}" type="datetimeFigureOut">
              <a:rPr lang="en-US" smtClean="0"/>
              <a:t>10/18/2019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8F20901-10D3-42CE-A084-2627A1908B1E}" type="slidenum">
              <a:rPr lang="en-US" smtClean="0"/>
              <a:t>‹#›</a:t>
            </a:fld>
            <a:endParaRPr lang="en-US"/>
          </a:p>
        </p:txBody>
      </p:sp>
    </p:spTree>
    <p:extLst>
      <p:ext uri="{BB962C8B-B14F-4D97-AF65-F5344CB8AC3E}">
        <p14:creationId xmlns:p14="http://schemas.microsoft.com/office/powerpoint/2010/main" val="2956712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
        <p:nvSpPr>
          <p:cNvPr id="47107" name="Rectangle 3"/>
          <p:cNvSpPr>
            <a:spLocks noGrp="1" noRot="1" noChangeAspect="1" noChangeArrowheads="1" noTextEdit="1"/>
          </p:cNvSpPr>
          <p:nvPr>
            <p:ph type="sldImg"/>
          </p:nvPr>
        </p:nvSpPr>
        <p:spPr>
          <a:xfrm>
            <a:off x="419100" y="704850"/>
            <a:ext cx="6184900" cy="3478213"/>
          </a:xfrm>
          <a:ln cap="flat"/>
        </p:spPr>
      </p:sp>
    </p:spTree>
    <p:extLst>
      <p:ext uri="{BB962C8B-B14F-4D97-AF65-F5344CB8AC3E}">
        <p14:creationId xmlns:p14="http://schemas.microsoft.com/office/powerpoint/2010/main" val="653310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419100" y="704850"/>
            <a:ext cx="6184900" cy="3478213"/>
          </a:xfrm>
          <a:ln/>
        </p:spPr>
      </p:sp>
      <p:sp>
        <p:nvSpPr>
          <p:cNvPr id="55299" name="Notes Placeholder 2"/>
          <p:cNvSpPr>
            <a:spLocks noGrp="1"/>
          </p:cNvSpPr>
          <p:nvPr>
            <p:ph type="body" idx="1"/>
          </p:nvPr>
        </p:nvSpPr>
        <p:spPr>
          <a:noFill/>
        </p:spPr>
        <p:txBody>
          <a:bodyPr/>
          <a:lstStyle/>
          <a:p>
            <a:pPr>
              <a:spcBef>
                <a:spcPct val="20000"/>
              </a:spcBef>
            </a:pPr>
            <a:r>
              <a:rPr lang="en-US" altLang="en-US" b="1" u="sng" smtClean="0">
                <a:latin typeface="Arial" panose="020B0604020202020204" pitchFamily="34" charset="0"/>
                <a:cs typeface="Arial" panose="020B0604020202020204" pitchFamily="34" charset="0"/>
              </a:rPr>
              <a:t>PRESENTER NOTE:  </a:t>
            </a:r>
            <a:r>
              <a:rPr lang="en-US" altLang="en-US" smtClean="0">
                <a:latin typeface="Arial" panose="020B0604020202020204" pitchFamily="34" charset="0"/>
                <a:cs typeface="Arial" panose="020B0604020202020204" pitchFamily="34" charset="0"/>
              </a:rPr>
              <a:t>Please share how your institution takes into account the various costs associated with attending your college/university when distributing aid.  </a:t>
            </a:r>
            <a:endParaRPr lang="en-US" altLang="en-US" sz="2400">
              <a:latin typeface="Arial" panose="020B0604020202020204" pitchFamily="34" charset="0"/>
              <a:cs typeface="Arial" panose="020B0604020202020204" pitchFamily="34" charset="0"/>
            </a:endParaRPr>
          </a:p>
          <a:p>
            <a:pPr>
              <a:spcBef>
                <a:spcPct val="20000"/>
              </a:spcBef>
            </a:pPr>
            <a:r>
              <a:rPr lang="en-US" altLang="en-US" sz="1100">
                <a:latin typeface="Arial" panose="020B0604020202020204" pitchFamily="34" charset="0"/>
                <a:cs typeface="Arial" panose="020B0604020202020204" pitchFamily="34" charset="0"/>
              </a:rPr>
              <a:t>For Example:</a:t>
            </a:r>
          </a:p>
          <a:p>
            <a:pPr>
              <a:spcBef>
                <a:spcPct val="20000"/>
              </a:spcBef>
              <a:buFontTx/>
              <a:buChar char="•"/>
            </a:pPr>
            <a:r>
              <a:rPr lang="en-US" altLang="en-US" sz="1000">
                <a:latin typeface="Arial" panose="020B0604020202020204" pitchFamily="34" charset="0"/>
                <a:cs typeface="Arial" panose="020B0604020202020204" pitchFamily="34" charset="0"/>
              </a:rPr>
              <a:t>Tuition: actual</a:t>
            </a:r>
          </a:p>
          <a:p>
            <a:pPr>
              <a:spcBef>
                <a:spcPct val="20000"/>
              </a:spcBef>
              <a:buFontTx/>
              <a:buChar char="•"/>
            </a:pPr>
            <a:r>
              <a:rPr lang="en-US" altLang="en-US" sz="1000">
                <a:latin typeface="Arial" panose="020B0604020202020204" pitchFamily="34" charset="0"/>
                <a:cs typeface="Arial" panose="020B0604020202020204" pitchFamily="34" charset="0"/>
              </a:rPr>
              <a:t>Fees: mandatory</a:t>
            </a:r>
          </a:p>
          <a:p>
            <a:pPr>
              <a:spcBef>
                <a:spcPct val="20000"/>
              </a:spcBef>
              <a:buFontTx/>
              <a:buChar char="•"/>
            </a:pPr>
            <a:r>
              <a:rPr lang="en-US" altLang="en-US" sz="1000">
                <a:latin typeface="Arial" panose="020B0604020202020204" pitchFamily="34" charset="0"/>
                <a:cs typeface="Arial" panose="020B0604020202020204" pitchFamily="34" charset="0"/>
              </a:rPr>
              <a:t>Room: common</a:t>
            </a:r>
          </a:p>
          <a:p>
            <a:pPr>
              <a:spcBef>
                <a:spcPct val="20000"/>
              </a:spcBef>
              <a:buFontTx/>
              <a:buChar char="•"/>
            </a:pPr>
            <a:r>
              <a:rPr lang="en-US" altLang="en-US" sz="1000">
                <a:latin typeface="Arial" panose="020B0604020202020204" pitchFamily="34" charset="0"/>
                <a:cs typeface="Arial" panose="020B0604020202020204" pitchFamily="34" charset="0"/>
              </a:rPr>
              <a:t>Board: average</a:t>
            </a:r>
          </a:p>
          <a:p>
            <a:pPr>
              <a:spcBef>
                <a:spcPct val="20000"/>
              </a:spcBef>
              <a:buFontTx/>
              <a:buChar char="•"/>
            </a:pPr>
            <a:r>
              <a:rPr lang="en-US" altLang="en-US" sz="1000">
                <a:latin typeface="Arial" panose="020B0604020202020204" pitchFamily="34" charset="0"/>
                <a:cs typeface="Arial" panose="020B0604020202020204" pitchFamily="34" charset="0"/>
              </a:rPr>
              <a:t>Books</a:t>
            </a:r>
          </a:p>
          <a:p>
            <a:pPr>
              <a:spcBef>
                <a:spcPct val="20000"/>
              </a:spcBef>
              <a:buFontTx/>
              <a:buChar char="•"/>
            </a:pPr>
            <a:r>
              <a:rPr lang="en-US" altLang="en-US" sz="1000">
                <a:latin typeface="Arial" panose="020B0604020202020204" pitchFamily="34" charset="0"/>
                <a:cs typeface="Arial" panose="020B0604020202020204" pitchFamily="34" charset="0"/>
              </a:rPr>
              <a:t>Supplies: historical</a:t>
            </a:r>
          </a:p>
          <a:p>
            <a:pPr>
              <a:spcBef>
                <a:spcPct val="20000"/>
              </a:spcBef>
              <a:buFontTx/>
              <a:buChar char="•"/>
            </a:pPr>
            <a:r>
              <a:rPr lang="en-US" altLang="en-US" sz="1000">
                <a:latin typeface="Arial" panose="020B0604020202020204" pitchFamily="34" charset="0"/>
                <a:cs typeface="Arial" panose="020B0604020202020204" pitchFamily="34" charset="0"/>
              </a:rPr>
              <a:t>Transportation: two round trips</a:t>
            </a:r>
          </a:p>
          <a:p>
            <a:pPr>
              <a:spcBef>
                <a:spcPct val="20000"/>
              </a:spcBef>
              <a:buFontTx/>
              <a:buChar char="•"/>
            </a:pPr>
            <a:r>
              <a:rPr lang="en-US" altLang="en-US" sz="1000">
                <a:latin typeface="Arial" panose="020B0604020202020204" pitchFamily="34" charset="0"/>
                <a:cs typeface="Arial" panose="020B0604020202020204" pitchFamily="34" charset="0"/>
              </a:rPr>
              <a:t>Commuting: # of days on campus</a:t>
            </a:r>
          </a:p>
          <a:p>
            <a:pPr>
              <a:spcBef>
                <a:spcPct val="20000"/>
              </a:spcBef>
              <a:buFontTx/>
              <a:buChar char="•"/>
            </a:pPr>
            <a:r>
              <a:rPr lang="en-US" altLang="en-US" sz="1000">
                <a:latin typeface="Arial" panose="020B0604020202020204" pitchFamily="34" charset="0"/>
                <a:cs typeface="Arial" panose="020B0604020202020204" pitchFamily="34" charset="0"/>
              </a:rPr>
              <a:t>Personal: average &amp; historical</a:t>
            </a:r>
          </a:p>
          <a:p>
            <a:pPr lvl="1">
              <a:spcBef>
                <a:spcPct val="20000"/>
              </a:spcBef>
              <a:buFont typeface="Arial" panose="020B0604020202020204" pitchFamily="34" charset="0"/>
              <a:buChar char="–"/>
            </a:pPr>
            <a:endParaRPr lang="en-US" altLang="en-US" smtClean="0">
              <a:latin typeface="Arial" panose="020B0604020202020204" pitchFamily="34" charset="0"/>
            </a:endParaRPr>
          </a:p>
        </p:txBody>
      </p:sp>
      <p:sp>
        <p:nvSpPr>
          <p:cNvPr id="55300" name="Slide Number Placeholder 3"/>
          <p:cNvSpPr>
            <a:spLocks noGrp="1"/>
          </p:cNvSpPr>
          <p:nvPr>
            <p:ph type="sldNum" sz="quarter" idx="4294967295"/>
          </p:nvPr>
        </p:nvSpPr>
        <p:spPr bwMode="auto">
          <a:xfrm>
            <a:off x="3978132" y="8842029"/>
            <a:ext cx="3043343" cy="4654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a:defRPr b="1">
                <a:solidFill>
                  <a:schemeClr val="tx1"/>
                </a:solidFill>
                <a:latin typeface="Arial" panose="020B0604020202020204" pitchFamily="34" charset="0"/>
              </a:defRPr>
            </a:lvl1pPr>
            <a:lvl2pPr marL="758255" indent="-291636">
              <a:defRPr b="1">
                <a:solidFill>
                  <a:schemeClr val="tx1"/>
                </a:solidFill>
                <a:latin typeface="Arial" panose="020B0604020202020204" pitchFamily="34" charset="0"/>
              </a:defRPr>
            </a:lvl2pPr>
            <a:lvl3pPr marL="1166546" indent="-233309">
              <a:defRPr b="1">
                <a:solidFill>
                  <a:schemeClr val="tx1"/>
                </a:solidFill>
                <a:latin typeface="Arial" panose="020B0604020202020204" pitchFamily="34" charset="0"/>
              </a:defRPr>
            </a:lvl3pPr>
            <a:lvl4pPr marL="1633164" indent="-233309">
              <a:defRPr b="1">
                <a:solidFill>
                  <a:schemeClr val="tx1"/>
                </a:solidFill>
                <a:latin typeface="Arial" panose="020B0604020202020204" pitchFamily="34" charset="0"/>
              </a:defRPr>
            </a:lvl4pPr>
            <a:lvl5pPr marL="2099782" indent="-233309">
              <a:defRPr b="1">
                <a:solidFill>
                  <a:schemeClr val="tx1"/>
                </a:solidFill>
                <a:latin typeface="Arial" panose="020B0604020202020204" pitchFamily="34" charset="0"/>
              </a:defRPr>
            </a:lvl5pPr>
            <a:lvl6pPr marL="2566401" indent="-233309" eaLnBrk="0" fontAlgn="base" hangingPunct="0">
              <a:spcBef>
                <a:spcPct val="0"/>
              </a:spcBef>
              <a:spcAft>
                <a:spcPct val="0"/>
              </a:spcAft>
              <a:defRPr b="1">
                <a:solidFill>
                  <a:schemeClr val="tx1"/>
                </a:solidFill>
                <a:latin typeface="Arial" panose="020B0604020202020204" pitchFamily="34" charset="0"/>
              </a:defRPr>
            </a:lvl6pPr>
            <a:lvl7pPr marL="3033019" indent="-233309" eaLnBrk="0" fontAlgn="base" hangingPunct="0">
              <a:spcBef>
                <a:spcPct val="0"/>
              </a:spcBef>
              <a:spcAft>
                <a:spcPct val="0"/>
              </a:spcAft>
              <a:defRPr b="1">
                <a:solidFill>
                  <a:schemeClr val="tx1"/>
                </a:solidFill>
                <a:latin typeface="Arial" panose="020B0604020202020204" pitchFamily="34" charset="0"/>
              </a:defRPr>
            </a:lvl7pPr>
            <a:lvl8pPr marL="3499637" indent="-233309" eaLnBrk="0" fontAlgn="base" hangingPunct="0">
              <a:spcBef>
                <a:spcPct val="0"/>
              </a:spcBef>
              <a:spcAft>
                <a:spcPct val="0"/>
              </a:spcAft>
              <a:defRPr b="1">
                <a:solidFill>
                  <a:schemeClr val="tx1"/>
                </a:solidFill>
                <a:latin typeface="Arial" panose="020B0604020202020204" pitchFamily="34" charset="0"/>
              </a:defRPr>
            </a:lvl8pPr>
            <a:lvl9pPr marL="3966256" indent="-233309" eaLnBrk="0" fontAlgn="base" hangingPunct="0">
              <a:spcBef>
                <a:spcPct val="0"/>
              </a:spcBef>
              <a:spcAft>
                <a:spcPct val="0"/>
              </a:spcAft>
              <a:defRPr b="1">
                <a:solidFill>
                  <a:schemeClr val="tx1"/>
                </a:solidFill>
                <a:latin typeface="Arial" panose="020B0604020202020204" pitchFamily="34" charset="0"/>
              </a:defRPr>
            </a:lvl9pPr>
          </a:lstStyle>
          <a:p>
            <a:pPr algn="l" defTabSz="933237" eaLnBrk="0" fontAlgn="base" hangingPunct="0">
              <a:spcBef>
                <a:spcPct val="0"/>
              </a:spcBef>
              <a:spcAft>
                <a:spcPct val="0"/>
              </a:spcAft>
              <a:defRPr/>
            </a:pPr>
            <a:fld id="{54097A73-5AC8-4C8B-84C8-CACD2958D778}" type="slidenum">
              <a:rPr lang="en-US" altLang="en-US" sz="1800">
                <a:solidFill>
                  <a:srgbClr val="000000"/>
                </a:solidFill>
              </a:rPr>
              <a:pPr algn="l" defTabSz="933237" eaLnBrk="0" fontAlgn="base" hangingPunct="0">
                <a:spcBef>
                  <a:spcPct val="0"/>
                </a:spcBef>
                <a:spcAft>
                  <a:spcPct val="0"/>
                </a:spcAft>
                <a:defRPr/>
              </a:pPr>
              <a:t>7</a:t>
            </a:fld>
            <a:endParaRPr lang="en-US" altLang="en-US" sz="1800">
              <a:solidFill>
                <a:srgbClr val="000000"/>
              </a:solidFill>
            </a:endParaRPr>
          </a:p>
        </p:txBody>
      </p:sp>
    </p:spTree>
    <p:extLst>
      <p:ext uri="{BB962C8B-B14F-4D97-AF65-F5344CB8AC3E}">
        <p14:creationId xmlns:p14="http://schemas.microsoft.com/office/powerpoint/2010/main" val="334588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419100" y="704850"/>
            <a:ext cx="6184900" cy="3478213"/>
          </a:xfrm>
          <a:ln/>
        </p:spPr>
      </p:sp>
      <p:sp>
        <p:nvSpPr>
          <p:cNvPr id="56323" name="Notes Placeholder 2"/>
          <p:cNvSpPr>
            <a:spLocks noGrp="1"/>
          </p:cNvSpPr>
          <p:nvPr>
            <p:ph type="body" idx="1"/>
          </p:nvPr>
        </p:nvSpPr>
        <p:spPr>
          <a:noFill/>
        </p:spPr>
        <p:txBody>
          <a:bodyPr/>
          <a:lstStyle/>
          <a:p>
            <a:endParaRPr lang="en-US" altLang="en-US" u="sng" smtClean="0">
              <a:solidFill>
                <a:srgbClr val="FF0000"/>
              </a:solidFill>
              <a:latin typeface="Univers LT Std 45 Light"/>
              <a:ea typeface="ＭＳ Ｐゴシック" panose="020B0600070205080204" pitchFamily="34" charset="-128"/>
            </a:endParaRPr>
          </a:p>
          <a:p>
            <a:pPr>
              <a:buFontTx/>
              <a:buChar char="•"/>
            </a:pPr>
            <a:r>
              <a:rPr lang="en-US" altLang="en-US" smtClean="0">
                <a:latin typeface="Calibri" panose="020F0502020204030204" pitchFamily="34" charset="0"/>
                <a:ea typeface="ＭＳ Ｐゴシック" panose="020B0600070205080204" pitchFamily="34" charset="-128"/>
              </a:rPr>
              <a:t>“Financial need” determines if the student has eligibility for need-based aid.</a:t>
            </a:r>
          </a:p>
          <a:p>
            <a:pPr>
              <a:buFontTx/>
              <a:buChar char="•"/>
            </a:pPr>
            <a:endParaRPr lang="en-US" altLang="en-US" smtClean="0">
              <a:latin typeface="Calibri" panose="020F0502020204030204" pitchFamily="34" charset="0"/>
              <a:ea typeface="ＭＳ Ｐゴシック" panose="020B0600070205080204" pitchFamily="34" charset="-128"/>
            </a:endParaRPr>
          </a:p>
          <a:p>
            <a:pPr>
              <a:buFontTx/>
              <a:buChar char="•"/>
            </a:pPr>
            <a:r>
              <a:rPr lang="en-US" altLang="en-US" smtClean="0">
                <a:latin typeface="Calibri" panose="020F0502020204030204" pitchFamily="34" charset="0"/>
                <a:ea typeface="ＭＳ Ｐゴシック" panose="020B0600070205080204" pitchFamily="34" charset="-128"/>
              </a:rPr>
              <a:t>Families should be aware that demonstrated need may not be met 100%</a:t>
            </a:r>
          </a:p>
          <a:p>
            <a:pPr>
              <a:buFontTx/>
              <a:buChar char="•"/>
            </a:pPr>
            <a:endParaRPr lang="en-US" altLang="en-US" smtClean="0">
              <a:latin typeface="Calibri" panose="020F0502020204030204" pitchFamily="34" charset="0"/>
              <a:ea typeface="ＭＳ Ｐゴシック" panose="020B0600070205080204" pitchFamily="34" charset="-128"/>
            </a:endParaRPr>
          </a:p>
          <a:p>
            <a:pPr>
              <a:buFontTx/>
              <a:buChar char="•"/>
            </a:pPr>
            <a:r>
              <a:rPr lang="en-US" altLang="en-US" smtClean="0">
                <a:latin typeface="Calibri" panose="020F0502020204030204" pitchFamily="34" charset="0"/>
              </a:rPr>
              <a:t>The Expected Family Contribution (EFC) is calculated using the information provided on the Free Application for Federal Student Aid (FAFSA).  Using a standardized formula (Federal Methodology) the family’s ability to contribute (EFC) is established for the purpose of determining eligibility for financial aid.  </a:t>
            </a:r>
          </a:p>
          <a:p>
            <a:pPr>
              <a:buFontTx/>
              <a:buChar char="•"/>
            </a:pPr>
            <a:endParaRPr lang="en-US" altLang="en-US" smtClean="0">
              <a:latin typeface="Calibri" panose="020F0502020204030204" pitchFamily="34" charset="0"/>
            </a:endParaRPr>
          </a:p>
          <a:p>
            <a:pPr>
              <a:buFontTx/>
              <a:buChar char="•"/>
            </a:pPr>
            <a:r>
              <a:rPr lang="en-US" altLang="en-US" smtClean="0">
                <a:latin typeface="Calibri" panose="020F0502020204030204" pitchFamily="34" charset="0"/>
              </a:rPr>
              <a:t>Feel free to explain how the EFC </a:t>
            </a:r>
            <a:r>
              <a:rPr lang="en-US" altLang="en-US" u="sng" smtClean="0">
                <a:latin typeface="Calibri" panose="020F0502020204030204" pitchFamily="34" charset="0"/>
              </a:rPr>
              <a:t>can</a:t>
            </a:r>
            <a:r>
              <a:rPr lang="en-US" altLang="en-US" smtClean="0">
                <a:latin typeface="Calibri" panose="020F0502020204030204" pitchFamily="34" charset="0"/>
              </a:rPr>
              <a:t> change from college to college.  For example, professional judgment and updated information.</a:t>
            </a:r>
          </a:p>
          <a:p>
            <a:endParaRPr lang="en-US" altLang="en-US" smtClean="0">
              <a:latin typeface="Univers LT Std 45 Light"/>
              <a:ea typeface="ＭＳ Ｐゴシック" panose="020B0600070205080204" pitchFamily="34" charset="-128"/>
            </a:endParaRPr>
          </a:p>
        </p:txBody>
      </p:sp>
    </p:spTree>
    <p:extLst>
      <p:ext uri="{BB962C8B-B14F-4D97-AF65-F5344CB8AC3E}">
        <p14:creationId xmlns:p14="http://schemas.microsoft.com/office/powerpoint/2010/main" val="334654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347200" y="152400"/>
            <a:ext cx="26416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a:xfrm>
            <a:off x="203200" y="153988"/>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 name="Subtitle 2"/>
          <p:cNvSpPr>
            <a:spLocks noGrp="1"/>
          </p:cNvSpPr>
          <p:nvPr>
            <p:ph type="subTitle" idx="1"/>
          </p:nvPr>
        </p:nvSpPr>
        <p:spPr>
          <a:xfrm>
            <a:off x="9347200" y="2052960"/>
            <a:ext cx="26416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endParaRPr lang="en-US"/>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5C7CFABA-FA19-442B-AE02-E86C41580EB9}" type="slidenum">
              <a:rPr lang="en-US" altLang="en-US"/>
              <a:pPr/>
              <a:t>‹#›</a:t>
            </a:fld>
            <a:endParaRPr lang="en-US" altLang="en-US"/>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extLst>
      <p:ext uri="{BB962C8B-B14F-4D97-AF65-F5344CB8AC3E}">
        <p14:creationId xmlns:p14="http://schemas.microsoft.com/office/powerpoint/2010/main" val="325207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E159AF2C-6515-43C3-92B4-0AE25FB9CCCA}" type="slidenum">
              <a:rPr lang="en-US" altLang="en-US"/>
              <a:pPr/>
              <a:t>‹#›</a:t>
            </a:fld>
            <a:endParaRPr lang="en-US" altLang="en-US"/>
          </a:p>
        </p:txBody>
      </p:sp>
    </p:spTree>
    <p:extLst>
      <p:ext uri="{BB962C8B-B14F-4D97-AF65-F5344CB8AC3E}">
        <p14:creationId xmlns:p14="http://schemas.microsoft.com/office/powerpoint/2010/main" val="156286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203200" y="147639"/>
            <a:ext cx="89408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a:xfrm>
            <a:off x="9347200" y="147639"/>
            <a:ext cx="2607733"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Vertical Title 1"/>
          <p:cNvSpPr>
            <a:spLocks noGrp="1"/>
          </p:cNvSpPr>
          <p:nvPr>
            <p:ph type="title" orient="vert"/>
          </p:nvPr>
        </p:nvSpPr>
        <p:spPr>
          <a:xfrm>
            <a:off x="9550400" y="274639"/>
            <a:ext cx="2235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fld id="{8C10A220-B888-4203-8A2E-9310794F7E75}" type="slidenum">
              <a:rPr lang="en-US" altLang="en-US"/>
              <a:pPr/>
              <a:t>‹#›</a:t>
            </a:fld>
            <a:endParaRPr lang="en-US" altLang="en-US"/>
          </a:p>
        </p:txBody>
      </p:sp>
    </p:spTree>
    <p:extLst>
      <p:ext uri="{BB962C8B-B14F-4D97-AF65-F5344CB8AC3E}">
        <p14:creationId xmlns:p14="http://schemas.microsoft.com/office/powerpoint/2010/main" val="1070556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fld id="{7FD3192B-7DC4-4C03-A661-24E27D0BD3FC}" type="slidenum">
              <a:rPr lang="en-US" altLang="en-US"/>
              <a:pPr/>
              <a:t>‹#›</a:t>
            </a:fld>
            <a:endParaRPr lang="en-US" altLang="en-US"/>
          </a:p>
        </p:txBody>
      </p:sp>
    </p:spTree>
    <p:extLst>
      <p:ext uri="{BB962C8B-B14F-4D97-AF65-F5344CB8AC3E}">
        <p14:creationId xmlns:p14="http://schemas.microsoft.com/office/powerpoint/2010/main" val="204900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19F8191A-113F-46C8-93D2-B581ACB803D8}" type="slidenum">
              <a:rPr lang="en-US" altLang="en-US"/>
              <a:pPr/>
              <a:t>‹#›</a:t>
            </a:fld>
            <a:endParaRPr lang="en-US" altLang="en-US"/>
          </a:p>
        </p:txBody>
      </p:sp>
    </p:spTree>
    <p:extLst>
      <p:ext uri="{BB962C8B-B14F-4D97-AF65-F5344CB8AC3E}">
        <p14:creationId xmlns:p14="http://schemas.microsoft.com/office/powerpoint/2010/main" val="316988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347200" y="152400"/>
            <a:ext cx="26416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a:xfrm>
            <a:off x="203200" y="153988"/>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97B893AE-958A-4115-9925-5718CBC2CDC6}" type="slidenum">
              <a:rPr lang="en-US" altLang="en-US"/>
              <a:pPr/>
              <a:t>‹#›</a:t>
            </a:fld>
            <a:endParaRPr lang="en-US" altLang="en-US"/>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05935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fld id="{891706F5-B931-4134-A244-965586F53ED6}" type="slidenum">
              <a:rPr lang="en-US" altLang="en-US"/>
              <a:pPr/>
              <a:t>‹#›</a:t>
            </a:fld>
            <a:endParaRPr lang="en-US" altLang="en-US"/>
          </a:p>
        </p:txBody>
      </p:sp>
    </p:spTree>
    <p:extLst>
      <p:ext uri="{BB962C8B-B14F-4D97-AF65-F5344CB8AC3E}">
        <p14:creationId xmlns:p14="http://schemas.microsoft.com/office/powerpoint/2010/main" val="376998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fld id="{AA7000BE-7DE8-4EC6-91CE-0737253A77C4}" type="slidenum">
              <a:rPr lang="en-US" altLang="en-US"/>
              <a:pPr/>
              <a:t>‹#›</a:t>
            </a:fld>
            <a:endParaRPr lang="en-US" altLang="en-US"/>
          </a:p>
        </p:txBody>
      </p:sp>
    </p:spTree>
    <p:extLst>
      <p:ext uri="{BB962C8B-B14F-4D97-AF65-F5344CB8AC3E}">
        <p14:creationId xmlns:p14="http://schemas.microsoft.com/office/powerpoint/2010/main" val="76071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fld id="{5E63049D-9A96-453E-8981-1472E23E530D}" type="slidenum">
              <a:rPr lang="en-US" altLang="en-US"/>
              <a:pPr/>
              <a:t>‹#›</a:t>
            </a:fld>
            <a:endParaRPr lang="en-US" altLang="en-US"/>
          </a:p>
        </p:txBody>
      </p:sp>
    </p:spTree>
    <p:extLst>
      <p:ext uri="{BB962C8B-B14F-4D97-AF65-F5344CB8AC3E}">
        <p14:creationId xmlns:p14="http://schemas.microsoft.com/office/powerpoint/2010/main" val="400725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203201" y="150814"/>
            <a:ext cx="11775017"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B2DC29B6-63D8-45C3-BE58-DC43F3BED8DF}" type="slidenum">
              <a:rPr lang="en-US" altLang="en-US"/>
              <a:pPr/>
              <a:t>‹#›</a:t>
            </a:fld>
            <a:endParaRPr lang="en-US" altLang="en-US"/>
          </a:p>
        </p:txBody>
      </p:sp>
    </p:spTree>
    <p:extLst>
      <p:ext uri="{BB962C8B-B14F-4D97-AF65-F5344CB8AC3E}">
        <p14:creationId xmlns:p14="http://schemas.microsoft.com/office/powerpoint/2010/main" val="303887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a:xfrm>
            <a:off x="9347200" y="150814"/>
            <a:ext cx="26416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useBgFill="1">
        <p:nvSpPr>
          <p:cNvPr id="7" name="Rectangle 6"/>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rgbClr val="FFFFFF"/>
                </a:solidFill>
              </a:defRPr>
            </a:lvl1pPr>
          </a:lstStyle>
          <a:p>
            <a:fld id="{9E3A5191-6B6B-4156-B653-BB6CD5490751}" type="slidenum">
              <a:rPr lang="en-US" altLang="en-US"/>
              <a:pPr/>
              <a:t>‹#›</a:t>
            </a:fld>
            <a:endParaRPr lang="en-US" altLang="en-US"/>
          </a:p>
        </p:txBody>
      </p:sp>
    </p:spTree>
    <p:extLst>
      <p:ext uri="{BB962C8B-B14F-4D97-AF65-F5344CB8AC3E}">
        <p14:creationId xmlns:p14="http://schemas.microsoft.com/office/powerpoint/2010/main" val="57244509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useBgFill="1">
        <p:nvSpPr>
          <p:cNvPr id="6" name="Rectangle 5"/>
          <p:cNvSpPr/>
          <p:nvPr/>
        </p:nvSpPr>
        <p:spPr>
          <a:xfrm>
            <a:off x="9347200" y="150814"/>
            <a:ext cx="26416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AA92610E-BAD3-40E1-B4A0-1786A7E5FB1C}" type="slidenum">
              <a:rPr lang="en-US" altLang="en-US"/>
              <a:pPr/>
              <a:t>‹#›</a:t>
            </a:fld>
            <a:endParaRPr lang="en-US" altLang="en-US"/>
          </a:p>
        </p:txBody>
      </p:sp>
    </p:spTree>
    <p:extLst>
      <p:ext uri="{BB962C8B-B14F-4D97-AF65-F5344CB8AC3E}">
        <p14:creationId xmlns:p14="http://schemas.microsoft.com/office/powerpoint/2010/main" val="130186466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03201" y="1635125"/>
            <a:ext cx="11775017"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Rectangle 7"/>
          <p:cNvSpPr/>
          <p:nvPr/>
        </p:nvSpPr>
        <p:spPr>
          <a:xfrm>
            <a:off x="203200" y="152400"/>
            <a:ext cx="11751733"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Placeholder 1"/>
          <p:cNvSpPr>
            <a:spLocks noGrp="1"/>
          </p:cNvSpPr>
          <p:nvPr>
            <p:ph type="title"/>
          </p:nvPr>
        </p:nvSpPr>
        <p:spPr>
          <a:xfrm>
            <a:off x="508000" y="355600"/>
            <a:ext cx="11176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0" y="1719263"/>
            <a:ext cx="11209867"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5300" y="6356350"/>
            <a:ext cx="2844800" cy="274638"/>
          </a:xfrm>
          <a:prstGeom prst="rect">
            <a:avLst/>
          </a:prstGeom>
        </p:spPr>
        <p:txBody>
          <a:bodyPr vert="horz" lIns="91440" tIns="45720" rIns="91440" bIns="45720" rtlCol="0" anchor="ctr"/>
          <a:lstStyle>
            <a:lvl1pPr algn="l">
              <a:defRPr sz="1100">
                <a:solidFill>
                  <a:schemeClr val="tx2"/>
                </a:solidFill>
                <a:latin typeface="Arial" charset="0"/>
              </a:defRPr>
            </a:lvl1pPr>
          </a:lstStyle>
          <a:p>
            <a:pPr>
              <a:defRPr/>
            </a:pPr>
            <a:endParaRPr lang="en-US"/>
          </a:p>
        </p:txBody>
      </p:sp>
      <p:sp>
        <p:nvSpPr>
          <p:cNvPr id="5" name="Footer Placeholder 4"/>
          <p:cNvSpPr>
            <a:spLocks noGrp="1"/>
          </p:cNvSpPr>
          <p:nvPr>
            <p:ph type="ftr" sz="quarter" idx="3"/>
          </p:nvPr>
        </p:nvSpPr>
        <p:spPr>
          <a:xfrm>
            <a:off x="4064000" y="6356350"/>
            <a:ext cx="4470400" cy="274638"/>
          </a:xfrm>
          <a:prstGeom prst="rect">
            <a:avLst/>
          </a:prstGeom>
        </p:spPr>
        <p:txBody>
          <a:bodyPr vert="horz" lIns="91440" tIns="45720" rIns="91440" bIns="45720" rtlCol="0" anchor="ctr"/>
          <a:lstStyle>
            <a:lvl1pPr algn="ctr">
              <a:defRPr sz="1100">
                <a:solidFill>
                  <a:schemeClr val="tx2"/>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10979151" y="6354764"/>
            <a:ext cx="776816" cy="274637"/>
          </a:xfrm>
          <a:prstGeom prst="rect">
            <a:avLst/>
          </a:prstGeom>
          <a:ln w="19050">
            <a:noFill/>
          </a:ln>
        </p:spPr>
        <p:txBody>
          <a:bodyPr vert="horz" wrap="square" lIns="91440" tIns="45720" rIns="91440" bIns="45720" numCol="1" anchor="ctr" anchorCtr="0" compatLnSpc="1">
            <a:prstTxWarp prst="textNoShape">
              <a:avLst/>
            </a:prstTxWarp>
          </a:bodyPr>
          <a:lstStyle>
            <a:lvl1pPr algn="ctr">
              <a:defRPr sz="1100">
                <a:solidFill>
                  <a:schemeClr val="tx2"/>
                </a:solidFill>
              </a:defRPr>
            </a:lvl1pPr>
          </a:lstStyle>
          <a:p>
            <a:fld id="{7BE5B515-84B2-4D08-A6BB-49038BDBF1A9}" type="slidenum">
              <a:rPr lang="en-US" altLang="en-US"/>
              <a:pPr/>
              <a:t>‹#›</a:t>
            </a:fld>
            <a:endParaRPr lang="en-US" altLang="en-US"/>
          </a:p>
        </p:txBody>
      </p:sp>
    </p:spTree>
    <p:extLst>
      <p:ext uri="{BB962C8B-B14F-4D97-AF65-F5344CB8AC3E}">
        <p14:creationId xmlns:p14="http://schemas.microsoft.com/office/powerpoint/2010/main" val="256565221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928B70"/>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87706B"/>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6F777D"/>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wmf"/><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afford.com/"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finaid@providence.edu" TargetMode="Externa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www.fafsa.ed.gov/" TargetMode="External"/><Relationship Id="rId2" Type="http://schemas.openxmlformats.org/officeDocument/2006/relationships/hyperlink" Target="http://www.fsaid.ed.gov/"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hyperlink" Target="http://www.collegeboard.org/"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4.jpeg"/><Relationship Id="rId5" Type="http://schemas.openxmlformats.org/officeDocument/2006/relationships/image" Target="../media/image9.wmf"/><Relationship Id="rId10" Type="http://schemas.openxmlformats.org/officeDocument/2006/relationships/image" Target="../media/image14.jpeg"/><Relationship Id="rId4" Type="http://schemas.openxmlformats.org/officeDocument/2006/relationships/image" Target="../media/image8.wmf"/><Relationship Id="rId9" Type="http://schemas.openxmlformats.org/officeDocument/2006/relationships/image" Target="../media/image13.wmf"/></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1923393" y="1933902"/>
            <a:ext cx="7162800" cy="4771697"/>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fontScale="92500" lnSpcReduction="20000"/>
          </a:bodyPr>
          <a:lstStyle/>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400" b="1" dirty="0">
              <a:latin typeface="Bookman Old Style" pitchFamily="18" charset="0"/>
            </a:endParaRPr>
          </a:p>
          <a:p>
            <a:pPr marL="274320" algn="ctr" eaLnBrk="1" fontAlgn="auto" hangingPunct="1">
              <a:lnSpc>
                <a:spcPct val="90000"/>
              </a:lnSpc>
              <a:spcAft>
                <a:spcPts val="0"/>
              </a:spcAft>
              <a:buNone/>
              <a:defRPr/>
            </a:pPr>
            <a:endParaRPr lang="en-US" altLang="en-US" sz="1600" b="1" dirty="0">
              <a:latin typeface="Bookman Old Style" pitchFamily="18" charset="0"/>
            </a:endParaRPr>
          </a:p>
          <a:p>
            <a:pPr marL="274320" algn="ctr" eaLnBrk="1" fontAlgn="auto" hangingPunct="1">
              <a:lnSpc>
                <a:spcPct val="90000"/>
              </a:lnSpc>
              <a:spcAft>
                <a:spcPts val="0"/>
              </a:spcAft>
              <a:buNone/>
              <a:defRPr/>
            </a:pPr>
            <a:endParaRPr lang="en-US" altLang="en-US" sz="1600" b="1" dirty="0">
              <a:latin typeface="Bookman Old Style" pitchFamily="18" charset="0"/>
            </a:endParaRPr>
          </a:p>
          <a:p>
            <a:pPr marL="274320" algn="ctr" eaLnBrk="1" fontAlgn="auto" hangingPunct="1">
              <a:lnSpc>
                <a:spcPct val="90000"/>
              </a:lnSpc>
              <a:spcAft>
                <a:spcPts val="0"/>
              </a:spcAft>
              <a:buNone/>
              <a:defRPr/>
            </a:pPr>
            <a:endParaRPr lang="en-US" altLang="en-US" sz="1600" b="1" dirty="0" smtClean="0">
              <a:latin typeface="Bookman Old Style" pitchFamily="18" charset="0"/>
            </a:endParaRPr>
          </a:p>
          <a:p>
            <a:pPr marL="274320" algn="ctr" eaLnBrk="1" fontAlgn="auto" hangingPunct="1">
              <a:lnSpc>
                <a:spcPct val="90000"/>
              </a:lnSpc>
              <a:spcAft>
                <a:spcPts val="0"/>
              </a:spcAft>
              <a:buNone/>
              <a:defRPr/>
            </a:pPr>
            <a:endParaRPr lang="en-US" altLang="en-US" sz="1600" b="1" dirty="0" smtClean="0">
              <a:latin typeface="Bookman Old Style" pitchFamily="18" charset="0"/>
            </a:endParaRPr>
          </a:p>
          <a:p>
            <a:pPr marL="274320" algn="ctr" eaLnBrk="1" fontAlgn="auto" hangingPunct="1">
              <a:lnSpc>
                <a:spcPct val="90000"/>
              </a:lnSpc>
              <a:spcAft>
                <a:spcPts val="0"/>
              </a:spcAft>
              <a:buNone/>
              <a:defRPr/>
            </a:pPr>
            <a:r>
              <a:rPr lang="en-US" altLang="en-US" sz="1600" b="1" dirty="0" smtClean="0">
                <a:solidFill>
                  <a:schemeClr val="tx1"/>
                </a:solidFill>
                <a:latin typeface="Bookman Old Style" pitchFamily="18" charset="0"/>
              </a:rPr>
              <a:t>Office of Financial Aid</a:t>
            </a:r>
          </a:p>
          <a:p>
            <a:pPr marL="274320" algn="ctr" eaLnBrk="1" fontAlgn="auto" hangingPunct="1">
              <a:lnSpc>
                <a:spcPct val="90000"/>
              </a:lnSpc>
              <a:spcAft>
                <a:spcPts val="0"/>
              </a:spcAft>
              <a:buNone/>
              <a:defRPr/>
            </a:pPr>
            <a:r>
              <a:rPr lang="en-US" altLang="en-US" sz="1600" b="1" dirty="0" smtClean="0">
                <a:solidFill>
                  <a:schemeClr val="tx1"/>
                </a:solidFill>
                <a:latin typeface="Bookman Old Style" pitchFamily="18" charset="0"/>
              </a:rPr>
              <a:t>Providence College</a:t>
            </a:r>
          </a:p>
          <a:p>
            <a:pPr marL="274320" algn="ctr" eaLnBrk="1" fontAlgn="auto" hangingPunct="1">
              <a:lnSpc>
                <a:spcPct val="90000"/>
              </a:lnSpc>
              <a:spcAft>
                <a:spcPts val="0"/>
              </a:spcAft>
              <a:buNone/>
              <a:defRPr/>
            </a:pPr>
            <a:r>
              <a:rPr lang="en-US" altLang="en-US" sz="1600" b="1" dirty="0" smtClean="0">
                <a:solidFill>
                  <a:schemeClr val="tx1"/>
                </a:solidFill>
                <a:latin typeface="Bookman Old Style" pitchFamily="18" charset="0"/>
              </a:rPr>
              <a:t>October 19, 2019</a:t>
            </a:r>
            <a:r>
              <a:rPr lang="en-US" altLang="en-US" sz="1200" b="1" dirty="0" smtClean="0"/>
              <a:t/>
            </a:r>
            <a:br>
              <a:rPr lang="en-US" altLang="en-US" sz="1200" b="1" dirty="0" smtClean="0"/>
            </a:br>
            <a:endParaRPr lang="en-US" altLang="en-US" sz="2400" b="1" dirty="0"/>
          </a:p>
        </p:txBody>
      </p:sp>
      <p:sp>
        <p:nvSpPr>
          <p:cNvPr id="6146" name="Rectangle 2"/>
          <p:cNvSpPr>
            <a:spLocks noGrp="1" noChangeArrowheads="1"/>
          </p:cNvSpPr>
          <p:nvPr>
            <p:ph type="title"/>
          </p:nvPr>
        </p:nvSpPr>
        <p:spPr>
          <a:xfrm>
            <a:off x="1847193" y="475591"/>
            <a:ext cx="7543800" cy="1238250"/>
          </a:xfrm>
          <a:effectLst/>
          <a:extLst>
            <a:ext uri="{91240B29-F687-4F45-9708-019B960494DF}">
              <a14:hiddenLine xmlns:a14="http://schemas.microsoft.com/office/drawing/2010/main" w="12700">
                <a:solidFill>
                  <a:schemeClr val="tx1"/>
                </a:solidFill>
                <a:miter lim="800000"/>
                <a:headEnd/>
                <a:tailEnd/>
              </a14:hiddenLine>
            </a:ext>
          </a:extLst>
        </p:spPr>
        <p:txBody>
          <a:bodyPr vert="horz" lIns="82550" tIns="41275" rIns="82550" bIns="41275" rtlCol="0" anchor="ctr">
            <a:noAutofit/>
          </a:bodyPr>
          <a:lstStyle/>
          <a:p>
            <a:pPr eaLnBrk="1" fontAlgn="auto" hangingPunct="1">
              <a:lnSpc>
                <a:spcPct val="90000"/>
              </a:lnSpc>
              <a:spcAft>
                <a:spcPts val="0"/>
              </a:spcAft>
              <a:defRPr/>
            </a:pPr>
            <a:r>
              <a:rPr lang="en-US" altLang="en-US" dirty="0" smtClean="0">
                <a:latin typeface="Bookman Old Style" panose="02050604050505020204" pitchFamily="18" charset="0"/>
              </a:rPr>
              <a:t>FALL OPEN HOUSE</a:t>
            </a:r>
            <a:r>
              <a:rPr lang="en-US" altLang="en-US" sz="3600" b="1" dirty="0">
                <a:latin typeface="Bookman Old Style" pitchFamily="18" charset="0"/>
              </a:rPr>
              <a:t/>
            </a:r>
            <a:br>
              <a:rPr lang="en-US" altLang="en-US" sz="3600" b="1" dirty="0">
                <a:latin typeface="Bookman Old Style" pitchFamily="18" charset="0"/>
              </a:rPr>
            </a:br>
            <a:endParaRPr lang="en-US" altLang="en-US" sz="3600" dirty="0"/>
          </a:p>
        </p:txBody>
      </p:sp>
      <p:pic>
        <p:nvPicPr>
          <p:cNvPr id="2" name="Picture 1"/>
          <p:cNvPicPr>
            <a:picLocks noChangeAspect="1"/>
          </p:cNvPicPr>
          <p:nvPr/>
        </p:nvPicPr>
        <p:blipFill>
          <a:blip r:embed="rId3"/>
          <a:stretch>
            <a:fillRect/>
          </a:stretch>
        </p:blipFill>
        <p:spPr>
          <a:xfrm>
            <a:off x="6019800" y="1828800"/>
            <a:ext cx="3529263" cy="3352800"/>
          </a:xfrm>
          <a:prstGeom prst="rect">
            <a:avLst/>
          </a:prstGeom>
        </p:spPr>
      </p:pic>
      <p:pic>
        <p:nvPicPr>
          <p:cNvPr id="3" name="Picture 2"/>
          <p:cNvPicPr>
            <a:picLocks noChangeAspect="1"/>
          </p:cNvPicPr>
          <p:nvPr/>
        </p:nvPicPr>
        <p:blipFill>
          <a:blip r:embed="rId4"/>
          <a:stretch>
            <a:fillRect/>
          </a:stretch>
        </p:blipFill>
        <p:spPr>
          <a:xfrm>
            <a:off x="1231322" y="1828800"/>
            <a:ext cx="3529263" cy="3352800"/>
          </a:xfrm>
          <a:prstGeom prst="rect">
            <a:avLst/>
          </a:prstGeom>
        </p:spPr>
      </p:pic>
      <p:pic>
        <p:nvPicPr>
          <p:cNvPr id="6" name="Picture 5"/>
          <p:cNvPicPr/>
          <p:nvPr/>
        </p:nvPicPr>
        <p:blipFill>
          <a:blip r:embed="rId5" cstate="print">
            <a:extLst>
              <a:ext uri="{BEBA8EAE-BF5A-486C-A8C5-ECC9F3942E4B}">
                <a14:imgProps xmlns:a14="http://schemas.microsoft.com/office/drawing/2010/main">
                  <a14:imgLayer r:embed="rId6">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42562946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3"/>
          <p:cNvSpPr>
            <a:spLocks noGrp="1" noChangeArrowheads="1"/>
          </p:cNvSpPr>
          <p:nvPr>
            <p:ph sz="half" idx="1"/>
          </p:nvPr>
        </p:nvSpPr>
        <p:spPr>
          <a:xfrm>
            <a:off x="1981200" y="1719263"/>
            <a:ext cx="4038600" cy="44069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fontScale="77500" lnSpcReduction="20000"/>
          </a:bodyPr>
          <a:lstStyle/>
          <a:p>
            <a:pPr marL="274320" algn="ctr" eaLnBrk="1" fontAlgn="auto" hangingPunct="1">
              <a:spcAft>
                <a:spcPts val="0"/>
              </a:spcAft>
              <a:buNone/>
              <a:defRPr/>
            </a:pPr>
            <a:r>
              <a:rPr lang="en-US" altLang="en-US" b="1" u="sng" dirty="0" smtClean="0">
                <a:solidFill>
                  <a:schemeClr val="tx1"/>
                </a:solidFill>
                <a:latin typeface="Bookman Old Style" panose="02050604050505020204" pitchFamily="18" charset="0"/>
              </a:rPr>
              <a:t>Federal (FAFSA)</a:t>
            </a:r>
          </a:p>
          <a:p>
            <a:pPr marL="274320" eaLnBrk="1" fontAlgn="auto" hangingPunct="1">
              <a:spcAft>
                <a:spcPts val="0"/>
              </a:spcAft>
              <a:buNone/>
              <a:defRPr/>
            </a:pPr>
            <a:endParaRPr lang="en-US" altLang="en-US" dirty="0" smtClean="0">
              <a:solidFill>
                <a:schemeClr val="tx1"/>
              </a:solidFill>
              <a:latin typeface="Bookman Old Style" panose="02050604050505020204" pitchFamily="18" charset="0"/>
            </a:endParaRPr>
          </a:p>
          <a:p>
            <a:pPr marL="274320" eaLnBrk="1" fontAlgn="auto" hangingPunct="1">
              <a:spcAft>
                <a:spcPts val="0"/>
              </a:spcAft>
              <a:buNone/>
              <a:defRPr/>
            </a:pPr>
            <a:r>
              <a:rPr lang="en-US" altLang="en-US" dirty="0" smtClean="0">
                <a:solidFill>
                  <a:schemeClr val="tx1"/>
                </a:solidFill>
                <a:latin typeface="Bookman Old Style" panose="02050604050505020204" pitchFamily="18" charset="0"/>
              </a:rPr>
              <a:t>COA		$67,578</a:t>
            </a:r>
          </a:p>
          <a:p>
            <a:pPr marL="274320" eaLnBrk="1" fontAlgn="auto" hangingPunct="1">
              <a:spcAft>
                <a:spcPts val="0"/>
              </a:spcAft>
              <a:buNone/>
              <a:defRPr/>
            </a:pPr>
            <a:r>
              <a:rPr lang="en-US" altLang="en-US" dirty="0" smtClean="0">
                <a:solidFill>
                  <a:schemeClr val="tx1"/>
                </a:solidFill>
                <a:latin typeface="Bookman Old Style" panose="02050604050505020204" pitchFamily="18" charset="0"/>
              </a:rPr>
              <a:t>FM EFC	- 16,200</a:t>
            </a:r>
          </a:p>
          <a:p>
            <a:pPr marL="274320" eaLnBrk="1" fontAlgn="auto" hangingPunct="1">
              <a:spcAft>
                <a:spcPts val="0"/>
              </a:spcAft>
              <a:buNone/>
              <a:defRPr/>
            </a:pPr>
            <a:r>
              <a:rPr lang="en-US" altLang="en-US" dirty="0" smtClean="0">
                <a:solidFill>
                  <a:schemeClr val="tx1"/>
                </a:solidFill>
                <a:latin typeface="Bookman Old Style" panose="02050604050505020204" pitchFamily="18" charset="0"/>
              </a:rPr>
              <a:t>--------------------------------</a:t>
            </a:r>
          </a:p>
          <a:p>
            <a:pPr marL="274320" eaLnBrk="1" fontAlgn="auto" hangingPunct="1">
              <a:spcAft>
                <a:spcPts val="0"/>
              </a:spcAft>
              <a:buNone/>
              <a:defRPr/>
            </a:pPr>
            <a:r>
              <a:rPr lang="en-US" altLang="en-US" dirty="0" smtClean="0">
                <a:solidFill>
                  <a:schemeClr val="tx1"/>
                </a:solidFill>
                <a:latin typeface="Bookman Old Style" panose="02050604050505020204" pitchFamily="18" charset="0"/>
              </a:rPr>
              <a:t>FM Need	$51,378</a:t>
            </a:r>
            <a:br>
              <a:rPr lang="en-US" altLang="en-US" dirty="0" smtClean="0">
                <a:solidFill>
                  <a:schemeClr val="tx1"/>
                </a:solidFill>
                <a:latin typeface="Bookman Old Style" panose="02050604050505020204" pitchFamily="18" charset="0"/>
              </a:rPr>
            </a:br>
            <a:endParaRPr lang="en-US" altLang="en-US" dirty="0" smtClean="0">
              <a:solidFill>
                <a:schemeClr val="tx1"/>
              </a:solidFill>
              <a:latin typeface="Bookman Old Style" panose="02050604050505020204" pitchFamily="18" charset="0"/>
            </a:endParaRPr>
          </a:p>
          <a:p>
            <a:pPr marL="274320" eaLnBrk="1" fontAlgn="auto" hangingPunct="1">
              <a:spcAft>
                <a:spcPts val="0"/>
              </a:spcAft>
              <a:buNone/>
              <a:defRPr/>
            </a:pPr>
            <a:r>
              <a:rPr lang="en-US" altLang="en-US" sz="2400" i="1" dirty="0">
                <a:solidFill>
                  <a:schemeClr val="tx1"/>
                </a:solidFill>
                <a:latin typeface="Bookman Old Style" panose="02050604050505020204" pitchFamily="18" charset="0"/>
              </a:rPr>
              <a:t>Note: If the EFC is greater than the COA, than the family has “no need”.</a:t>
            </a:r>
            <a:endParaRPr lang="en-US" altLang="en-US" sz="2400" dirty="0">
              <a:solidFill>
                <a:schemeClr val="tx1"/>
              </a:solidFill>
              <a:latin typeface="Bookman Old Style" pitchFamily="18" charset="0"/>
            </a:endParaRPr>
          </a:p>
          <a:p>
            <a:pPr marL="274320" eaLnBrk="1" fontAlgn="auto" hangingPunct="1">
              <a:spcAft>
                <a:spcPts val="0"/>
              </a:spcAft>
              <a:buNone/>
              <a:defRPr/>
            </a:pPr>
            <a:endParaRPr lang="en-US" altLang="en-US" sz="2400" dirty="0">
              <a:latin typeface="Bookman Old Style" pitchFamily="18" charset="0"/>
            </a:endParaRPr>
          </a:p>
        </p:txBody>
      </p:sp>
      <p:sp>
        <p:nvSpPr>
          <p:cNvPr id="17412" name="Rectangle 4"/>
          <p:cNvSpPr>
            <a:spLocks noGrp="1" noChangeArrowheads="1"/>
          </p:cNvSpPr>
          <p:nvPr>
            <p:ph sz="half" idx="2"/>
          </p:nvPr>
        </p:nvSpPr>
        <p:spPr>
          <a:xfrm>
            <a:off x="6172200" y="1719263"/>
            <a:ext cx="4038600" cy="4406900"/>
          </a:xfrm>
        </p:spPr>
        <p:txBody>
          <a:bodyPr>
            <a:normAutofit fontScale="77500" lnSpcReduction="20000"/>
          </a:bodyPr>
          <a:lstStyle/>
          <a:p>
            <a:pPr marL="274320" algn="ctr" eaLnBrk="1" fontAlgn="auto" hangingPunct="1">
              <a:spcAft>
                <a:spcPts val="0"/>
              </a:spcAft>
              <a:buNone/>
              <a:defRPr/>
            </a:pPr>
            <a:r>
              <a:rPr lang="en-US" altLang="en-US" u="sng" dirty="0" smtClean="0">
                <a:solidFill>
                  <a:schemeClr val="tx1"/>
                </a:solidFill>
                <a:latin typeface="Bookman Old Style" panose="02050604050505020204" pitchFamily="18" charset="0"/>
              </a:rPr>
              <a:t>Institu</a:t>
            </a:r>
            <a:r>
              <a:rPr lang="en-US" altLang="en-US" b="1" u="sng" dirty="0" smtClean="0">
                <a:solidFill>
                  <a:schemeClr val="tx1"/>
                </a:solidFill>
                <a:latin typeface="Bookman Old Style" panose="02050604050505020204" pitchFamily="18" charset="0"/>
              </a:rPr>
              <a:t>tional (PROFILE)</a:t>
            </a:r>
          </a:p>
          <a:p>
            <a:pPr marL="274320" eaLnBrk="1" fontAlgn="auto" hangingPunct="1">
              <a:spcAft>
                <a:spcPts val="0"/>
              </a:spcAft>
              <a:buNone/>
              <a:defRPr/>
            </a:pPr>
            <a:endParaRPr lang="en-US" altLang="en-US" dirty="0" smtClean="0">
              <a:solidFill>
                <a:schemeClr val="tx1"/>
              </a:solidFill>
              <a:latin typeface="Bookman Old Style" panose="02050604050505020204" pitchFamily="18" charset="0"/>
            </a:endParaRPr>
          </a:p>
          <a:p>
            <a:pPr marL="274320" eaLnBrk="1" fontAlgn="auto" hangingPunct="1">
              <a:spcAft>
                <a:spcPts val="0"/>
              </a:spcAft>
              <a:buNone/>
              <a:defRPr/>
            </a:pPr>
            <a:r>
              <a:rPr lang="en-US" altLang="en-US" dirty="0" smtClean="0">
                <a:solidFill>
                  <a:schemeClr val="tx1"/>
                </a:solidFill>
                <a:latin typeface="Bookman Old Style" panose="02050604050505020204" pitchFamily="18" charset="0"/>
              </a:rPr>
              <a:t>COA		$67,578</a:t>
            </a:r>
          </a:p>
          <a:p>
            <a:pPr marL="274320" eaLnBrk="1" fontAlgn="auto" hangingPunct="1">
              <a:spcAft>
                <a:spcPts val="0"/>
              </a:spcAft>
              <a:buNone/>
              <a:defRPr/>
            </a:pPr>
            <a:r>
              <a:rPr lang="en-US" altLang="en-US" dirty="0" smtClean="0">
                <a:solidFill>
                  <a:schemeClr val="tx1"/>
                </a:solidFill>
                <a:latin typeface="Bookman Old Style" panose="02050604050505020204" pitchFamily="18" charset="0"/>
              </a:rPr>
              <a:t>IM EFC	- 23,600</a:t>
            </a:r>
          </a:p>
          <a:p>
            <a:pPr marL="274320" eaLnBrk="1" fontAlgn="auto" hangingPunct="1">
              <a:spcAft>
                <a:spcPts val="0"/>
              </a:spcAft>
              <a:buNone/>
              <a:defRPr/>
            </a:pPr>
            <a:r>
              <a:rPr lang="en-US" altLang="en-US" dirty="0" smtClean="0">
                <a:solidFill>
                  <a:schemeClr val="tx1"/>
                </a:solidFill>
                <a:latin typeface="Bookman Old Style" panose="02050604050505020204" pitchFamily="18" charset="0"/>
              </a:rPr>
              <a:t>-----------------------------------</a:t>
            </a:r>
          </a:p>
          <a:p>
            <a:pPr marL="274320" eaLnBrk="1" fontAlgn="auto" hangingPunct="1">
              <a:spcAft>
                <a:spcPts val="0"/>
              </a:spcAft>
              <a:buNone/>
              <a:defRPr/>
            </a:pPr>
            <a:r>
              <a:rPr lang="en-US" altLang="en-US" dirty="0" smtClean="0">
                <a:solidFill>
                  <a:schemeClr val="tx1"/>
                </a:solidFill>
                <a:latin typeface="Bookman Old Style" panose="02050604050505020204" pitchFamily="18" charset="0"/>
              </a:rPr>
              <a:t>IM Need	$43,978</a:t>
            </a:r>
          </a:p>
          <a:p>
            <a:pPr marL="274320" eaLnBrk="1" fontAlgn="auto" hangingPunct="1">
              <a:spcAft>
                <a:spcPts val="0"/>
              </a:spcAft>
              <a:buNone/>
              <a:defRPr/>
            </a:pPr>
            <a:endParaRPr lang="en-US" altLang="en-US" dirty="0">
              <a:solidFill>
                <a:schemeClr val="tx1"/>
              </a:solidFill>
              <a:latin typeface="Bookman Old Style" panose="02050604050505020204" pitchFamily="18" charset="0"/>
            </a:endParaRPr>
          </a:p>
          <a:p>
            <a:pPr marL="274320" eaLnBrk="1" fontAlgn="auto" hangingPunct="1">
              <a:spcAft>
                <a:spcPts val="0"/>
              </a:spcAft>
              <a:buNone/>
              <a:defRPr/>
            </a:pPr>
            <a:r>
              <a:rPr lang="en-US" altLang="en-US" sz="2400" i="1" dirty="0" smtClean="0">
                <a:solidFill>
                  <a:schemeClr val="tx1"/>
                </a:solidFill>
                <a:latin typeface="Bookman Old Style" panose="02050604050505020204" pitchFamily="18" charset="0"/>
              </a:rPr>
              <a:t>Note: Inst. Need usually less as it includes a more well-rounded picture of a family’s financial strength. </a:t>
            </a:r>
          </a:p>
        </p:txBody>
      </p:sp>
      <p:sp>
        <p:nvSpPr>
          <p:cNvPr id="18434" name="Rectangle 2"/>
          <p:cNvSpPr>
            <a:spLocks noGrp="1" noChangeArrowheads="1"/>
          </p:cNvSpPr>
          <p:nvPr>
            <p:ph type="title"/>
          </p:nvPr>
        </p:nvSpPr>
        <p:spPr>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eaLnBrk="1" fontAlgn="auto" hangingPunct="1">
              <a:spcAft>
                <a:spcPts val="0"/>
              </a:spcAft>
              <a:defRPr/>
            </a:pPr>
            <a:r>
              <a:rPr lang="en-US" altLang="en-US" sz="3000" dirty="0" smtClean="0">
                <a:latin typeface="Bookman Old Style" panose="02050604050505020204" pitchFamily="18" charset="0"/>
              </a:rPr>
              <a:t>Determining Financial Need</a:t>
            </a:r>
          </a:p>
        </p:txBody>
      </p:sp>
      <p:pic>
        <p:nvPicPr>
          <p:cNvPr id="5" name="Picture 4"/>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378115702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03889" y="362607"/>
            <a:ext cx="10583917" cy="1066800"/>
          </a:xfrm>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Autofit/>
          </a:bodyPr>
          <a:lstStyle/>
          <a:p>
            <a:pPr eaLnBrk="1" fontAlgn="auto" hangingPunct="1">
              <a:spcAft>
                <a:spcPts val="0"/>
              </a:spcAft>
              <a:defRPr/>
            </a:pPr>
            <a:r>
              <a:rPr lang="en-US" altLang="en-US" sz="3000" dirty="0" smtClean="0">
                <a:latin typeface="Bookman Old Style" panose="02050604050505020204" pitchFamily="18" charset="0"/>
              </a:rPr>
              <a:t>What to expect in a financial aid award?</a:t>
            </a:r>
          </a:p>
        </p:txBody>
      </p:sp>
      <p:sp>
        <p:nvSpPr>
          <p:cNvPr id="9219" name="Rectangle 3"/>
          <p:cNvSpPr>
            <a:spLocks noGrp="1" noChangeArrowheads="1"/>
          </p:cNvSpPr>
          <p:nvPr>
            <p:ph type="body" sz="half" idx="1"/>
          </p:nvPr>
        </p:nvSpPr>
        <p:spPr>
          <a:xfrm>
            <a:off x="337458" y="1767114"/>
            <a:ext cx="7924800" cy="4800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fontScale="77500" lnSpcReduction="20000"/>
          </a:bodyPr>
          <a:lstStyle/>
          <a:p>
            <a:pPr marL="274320" eaLnBrk="1" fontAlgn="auto" hangingPunct="1">
              <a:spcAft>
                <a:spcPts val="0"/>
              </a:spcAft>
              <a:defRPr/>
            </a:pPr>
            <a:r>
              <a:rPr lang="en-US" altLang="en-US" sz="2800" dirty="0">
                <a:solidFill>
                  <a:schemeClr val="tx1"/>
                </a:solidFill>
                <a:latin typeface="Bookman Old Style" panose="02050604050505020204" pitchFamily="18" charset="0"/>
              </a:rPr>
              <a:t>Gift Aid (Merit vs. Need)</a:t>
            </a:r>
          </a:p>
          <a:p>
            <a:pPr marL="548640" lvl="1" indent="-182880" eaLnBrk="1" fontAlgn="auto" hangingPunct="1">
              <a:spcAft>
                <a:spcPts val="0"/>
              </a:spcAft>
              <a:defRPr/>
            </a:pPr>
            <a:r>
              <a:rPr lang="en-US" altLang="en-US" sz="2400" dirty="0">
                <a:solidFill>
                  <a:schemeClr val="tx1"/>
                </a:solidFill>
                <a:latin typeface="Bookman Old Style" panose="02050604050505020204" pitchFamily="18" charset="0"/>
              </a:rPr>
              <a:t>Grants and Scholarships</a:t>
            </a:r>
          </a:p>
          <a:p>
            <a:pPr marL="548640" lvl="1" indent="-182880" eaLnBrk="1" fontAlgn="auto" hangingPunct="1">
              <a:spcAft>
                <a:spcPts val="0"/>
              </a:spcAft>
              <a:defRPr/>
            </a:pPr>
            <a:r>
              <a:rPr lang="en-US" altLang="en-US" sz="2400" dirty="0">
                <a:solidFill>
                  <a:schemeClr val="tx1"/>
                </a:solidFill>
                <a:latin typeface="Bookman Old Style" panose="02050604050505020204" pitchFamily="18" charset="0"/>
              </a:rPr>
              <a:t>Money that doesn’t have to be paid </a:t>
            </a:r>
            <a:r>
              <a:rPr lang="en-US" altLang="en-US" sz="2400" dirty="0" smtClean="0">
                <a:solidFill>
                  <a:schemeClr val="tx1"/>
                </a:solidFill>
                <a:latin typeface="Bookman Old Style" panose="02050604050505020204" pitchFamily="18" charset="0"/>
              </a:rPr>
              <a:t>back</a:t>
            </a:r>
          </a:p>
          <a:p>
            <a:pPr marL="548640" lvl="1" indent="-182880" eaLnBrk="1" fontAlgn="auto" hangingPunct="1">
              <a:spcAft>
                <a:spcPts val="0"/>
              </a:spcAft>
              <a:defRPr/>
            </a:pPr>
            <a:r>
              <a:rPr lang="en-US" altLang="en-US" sz="2400" dirty="0" smtClean="0">
                <a:solidFill>
                  <a:schemeClr val="tx1"/>
                </a:solidFill>
                <a:latin typeface="Bookman Old Style" panose="02050604050505020204" pitchFamily="18" charset="0"/>
              </a:rPr>
              <a:t>Merit- determined by Admission Office based on high school performance</a:t>
            </a:r>
          </a:p>
          <a:p>
            <a:pPr marL="548640" lvl="1" indent="-182880" eaLnBrk="1" fontAlgn="auto" hangingPunct="1">
              <a:spcAft>
                <a:spcPts val="0"/>
              </a:spcAft>
              <a:defRPr/>
            </a:pPr>
            <a:r>
              <a:rPr lang="en-US" altLang="en-US" sz="2400" dirty="0" smtClean="0">
                <a:solidFill>
                  <a:schemeClr val="tx1"/>
                </a:solidFill>
                <a:latin typeface="Bookman Old Style" panose="02050604050505020204" pitchFamily="18" charset="0"/>
              </a:rPr>
              <a:t>Athletic- determined by the coaching staff based on athletic ability</a:t>
            </a:r>
          </a:p>
          <a:p>
            <a:pPr marL="548640" lvl="1" indent="-182880" eaLnBrk="1" fontAlgn="auto" hangingPunct="1">
              <a:spcAft>
                <a:spcPts val="0"/>
              </a:spcAft>
              <a:defRPr/>
            </a:pPr>
            <a:r>
              <a:rPr lang="en-US" altLang="en-US" sz="2400" dirty="0" smtClean="0">
                <a:solidFill>
                  <a:schemeClr val="tx1"/>
                </a:solidFill>
                <a:latin typeface="Bookman Old Style" panose="02050604050505020204" pitchFamily="18" charset="0"/>
              </a:rPr>
              <a:t>Need- based on a family’s demonstrated financial need through the FAFSA/CSS Profile </a:t>
            </a:r>
            <a:r>
              <a:rPr lang="en-US" altLang="en-US" sz="2400" dirty="0" err="1" smtClean="0">
                <a:solidFill>
                  <a:schemeClr val="tx1"/>
                </a:solidFill>
                <a:latin typeface="Bookman Old Style" panose="02050604050505020204" pitchFamily="18" charset="0"/>
              </a:rPr>
              <a:t>efcs</a:t>
            </a:r>
            <a:r>
              <a:rPr lang="en-US" altLang="en-US" sz="2400" dirty="0" smtClean="0">
                <a:solidFill>
                  <a:schemeClr val="tx1"/>
                </a:solidFill>
                <a:latin typeface="Bookman Old Style" panose="02050604050505020204" pitchFamily="18" charset="0"/>
              </a:rPr>
              <a:t>. </a:t>
            </a:r>
            <a:endParaRPr lang="en-US" altLang="en-US" sz="2400" dirty="0">
              <a:solidFill>
                <a:schemeClr val="tx1"/>
              </a:solidFill>
              <a:latin typeface="Bookman Old Style" panose="02050604050505020204" pitchFamily="18" charset="0"/>
            </a:endParaRPr>
          </a:p>
          <a:p>
            <a:pPr marL="274320" eaLnBrk="1" fontAlgn="auto" hangingPunct="1">
              <a:spcAft>
                <a:spcPts val="0"/>
              </a:spcAft>
              <a:defRPr/>
            </a:pPr>
            <a:r>
              <a:rPr lang="en-US" altLang="en-US" sz="2800" dirty="0">
                <a:solidFill>
                  <a:schemeClr val="tx1"/>
                </a:solidFill>
                <a:latin typeface="Bookman Old Style" panose="02050604050505020204" pitchFamily="18" charset="0"/>
              </a:rPr>
              <a:t>Loan Aid</a:t>
            </a:r>
          </a:p>
          <a:p>
            <a:pPr marL="548640" lvl="1" indent="-182880" eaLnBrk="1" fontAlgn="auto" hangingPunct="1">
              <a:spcAft>
                <a:spcPts val="0"/>
              </a:spcAft>
              <a:defRPr/>
            </a:pPr>
            <a:r>
              <a:rPr lang="en-US" altLang="en-US" sz="2400" dirty="0">
                <a:solidFill>
                  <a:schemeClr val="tx1"/>
                </a:solidFill>
                <a:latin typeface="Bookman Old Style" panose="02050604050505020204" pitchFamily="18" charset="0"/>
              </a:rPr>
              <a:t>Borrowed Money</a:t>
            </a:r>
          </a:p>
          <a:p>
            <a:pPr marL="548640" lvl="1" indent="-182880" eaLnBrk="1" fontAlgn="auto" hangingPunct="1">
              <a:spcAft>
                <a:spcPts val="0"/>
              </a:spcAft>
              <a:defRPr/>
            </a:pPr>
            <a:r>
              <a:rPr lang="en-US" altLang="en-US" sz="2400" dirty="0">
                <a:solidFill>
                  <a:schemeClr val="tx1"/>
                </a:solidFill>
                <a:latin typeface="Bookman Old Style" panose="02050604050505020204" pitchFamily="18" charset="0"/>
              </a:rPr>
              <a:t>Low interest </a:t>
            </a:r>
            <a:r>
              <a:rPr lang="en-US" altLang="en-US" sz="2400" dirty="0" smtClean="0">
                <a:solidFill>
                  <a:schemeClr val="tx1"/>
                </a:solidFill>
                <a:latin typeface="Bookman Old Style" panose="02050604050505020204" pitchFamily="18" charset="0"/>
              </a:rPr>
              <a:t>rates (Fed Loans 4.53% currently)</a:t>
            </a:r>
          </a:p>
          <a:p>
            <a:pPr marL="548640" lvl="1" indent="-182880" eaLnBrk="1" fontAlgn="auto" hangingPunct="1">
              <a:spcAft>
                <a:spcPts val="0"/>
              </a:spcAft>
              <a:defRPr/>
            </a:pPr>
            <a:r>
              <a:rPr lang="en-US" altLang="en-US" sz="2400" dirty="0" smtClean="0">
                <a:solidFill>
                  <a:schemeClr val="tx1"/>
                </a:solidFill>
                <a:latin typeface="Bookman Old Style" panose="02050604050505020204" pitchFamily="18" charset="0"/>
              </a:rPr>
              <a:t>Repayment </a:t>
            </a:r>
            <a:r>
              <a:rPr lang="en-US" altLang="en-US" sz="2400" dirty="0">
                <a:solidFill>
                  <a:schemeClr val="tx1"/>
                </a:solidFill>
                <a:latin typeface="Bookman Old Style" panose="02050604050505020204" pitchFamily="18" charset="0"/>
              </a:rPr>
              <a:t>after graduation for students</a:t>
            </a:r>
          </a:p>
          <a:p>
            <a:pPr marL="274320" eaLnBrk="1" fontAlgn="auto" hangingPunct="1">
              <a:spcAft>
                <a:spcPts val="0"/>
              </a:spcAft>
              <a:defRPr/>
            </a:pPr>
            <a:r>
              <a:rPr lang="en-US" altLang="en-US" sz="2800" dirty="0">
                <a:solidFill>
                  <a:schemeClr val="tx1"/>
                </a:solidFill>
                <a:latin typeface="Bookman Old Style" panose="02050604050505020204" pitchFamily="18" charset="0"/>
              </a:rPr>
              <a:t>Employment Aid</a:t>
            </a:r>
          </a:p>
          <a:p>
            <a:pPr marL="548640" lvl="1" indent="-182880" eaLnBrk="1" fontAlgn="auto" hangingPunct="1">
              <a:spcAft>
                <a:spcPts val="0"/>
              </a:spcAft>
              <a:defRPr/>
            </a:pPr>
            <a:r>
              <a:rPr lang="en-US" altLang="en-US" sz="2400" dirty="0">
                <a:solidFill>
                  <a:schemeClr val="tx1"/>
                </a:solidFill>
                <a:latin typeface="Bookman Old Style" panose="02050604050505020204" pitchFamily="18" charset="0"/>
              </a:rPr>
              <a:t>Wages earned from a </a:t>
            </a:r>
            <a:r>
              <a:rPr lang="en-US" altLang="en-US" sz="2400" dirty="0" smtClean="0">
                <a:solidFill>
                  <a:schemeClr val="tx1"/>
                </a:solidFill>
                <a:latin typeface="Bookman Old Style" panose="02050604050505020204" pitchFamily="18" charset="0"/>
              </a:rPr>
              <a:t>job</a:t>
            </a:r>
          </a:p>
          <a:p>
            <a:pPr marL="548640" lvl="1" indent="-182880" eaLnBrk="1" fontAlgn="auto" hangingPunct="1">
              <a:spcAft>
                <a:spcPts val="0"/>
              </a:spcAft>
              <a:defRPr/>
            </a:pPr>
            <a:r>
              <a:rPr lang="en-US" altLang="en-US" sz="2400" dirty="0" smtClean="0">
                <a:solidFill>
                  <a:schemeClr val="tx1"/>
                </a:solidFill>
                <a:latin typeface="Bookman Old Style" panose="02050604050505020204" pitchFamily="18" charset="0"/>
              </a:rPr>
              <a:t>Minimum wage $10.50/</a:t>
            </a:r>
            <a:r>
              <a:rPr lang="en-US" altLang="en-US" sz="2400" dirty="0" err="1" smtClean="0">
                <a:solidFill>
                  <a:schemeClr val="tx1"/>
                </a:solidFill>
                <a:latin typeface="Bookman Old Style" panose="02050604050505020204" pitchFamily="18" charset="0"/>
              </a:rPr>
              <a:t>hr</a:t>
            </a:r>
            <a:endParaRPr lang="en-US" altLang="en-US" sz="2400" dirty="0">
              <a:solidFill>
                <a:schemeClr val="tx1"/>
              </a:solidFill>
              <a:latin typeface="Bookman Old Style" panose="02050604050505020204" pitchFamily="18" charset="0"/>
            </a:endParaRPr>
          </a:p>
        </p:txBody>
      </p:sp>
      <p:pic>
        <p:nvPicPr>
          <p:cNvPr id="19460" name="Picture 4"/>
          <p:cNvPicPr>
            <a:picLocks noGrp="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489371" y="4644572"/>
            <a:ext cx="3532188" cy="1638300"/>
          </a:xfrm>
          <a:noFill/>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14607924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59229" y="1716314"/>
            <a:ext cx="8001000" cy="47244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marL="274320" eaLnBrk="1" fontAlgn="auto" hangingPunct="1">
              <a:spcAft>
                <a:spcPts val="0"/>
              </a:spcAft>
              <a:defRPr/>
            </a:pPr>
            <a:r>
              <a:rPr lang="en-US" altLang="en-US" dirty="0" smtClean="0">
                <a:solidFill>
                  <a:schemeClr val="tx1"/>
                </a:solidFill>
                <a:latin typeface="Bookman Old Style" panose="02050604050505020204" pitchFamily="18" charset="0"/>
              </a:rPr>
              <a:t>Federal Government</a:t>
            </a:r>
          </a:p>
          <a:p>
            <a:pPr marL="708660" lvl="1" indent="-342900" eaLnBrk="1" fontAlgn="auto" hangingPunct="1">
              <a:spcAft>
                <a:spcPts val="0"/>
              </a:spcAft>
              <a:defRPr/>
            </a:pPr>
            <a:r>
              <a:rPr lang="en-US" altLang="en-US" sz="2400" dirty="0">
                <a:solidFill>
                  <a:schemeClr val="tx1"/>
                </a:solidFill>
                <a:latin typeface="Bookman Old Style" panose="02050604050505020204" pitchFamily="18" charset="0"/>
              </a:rPr>
              <a:t>Pell Grant: EFC &lt; </a:t>
            </a:r>
            <a:r>
              <a:rPr lang="en-US" altLang="en-US" sz="2400" dirty="0" smtClean="0">
                <a:solidFill>
                  <a:schemeClr val="tx1"/>
                </a:solidFill>
                <a:latin typeface="Bookman Old Style" panose="02050604050505020204" pitchFamily="18" charset="0"/>
              </a:rPr>
              <a:t>5,576, </a:t>
            </a:r>
            <a:r>
              <a:rPr lang="en-US" altLang="en-US" sz="2400" dirty="0">
                <a:solidFill>
                  <a:schemeClr val="tx1"/>
                </a:solidFill>
                <a:latin typeface="Bookman Old Style" panose="02050604050505020204" pitchFamily="18" charset="0"/>
              </a:rPr>
              <a:t>max = $</a:t>
            </a:r>
            <a:r>
              <a:rPr lang="en-US" altLang="en-US" sz="2400" dirty="0" smtClean="0">
                <a:solidFill>
                  <a:schemeClr val="tx1"/>
                </a:solidFill>
                <a:latin typeface="Bookman Old Style" panose="02050604050505020204" pitchFamily="18" charset="0"/>
              </a:rPr>
              <a:t>6,195</a:t>
            </a:r>
            <a:endParaRPr lang="en-US" altLang="en-US" sz="2400" dirty="0">
              <a:solidFill>
                <a:schemeClr val="tx1"/>
              </a:solidFill>
              <a:latin typeface="Bookman Old Style" panose="02050604050505020204" pitchFamily="18" charset="0"/>
            </a:endParaRPr>
          </a:p>
          <a:p>
            <a:pPr marL="708660" lvl="1" indent="-342900" eaLnBrk="1" fontAlgn="auto" hangingPunct="1">
              <a:spcAft>
                <a:spcPts val="0"/>
              </a:spcAft>
              <a:defRPr/>
            </a:pPr>
            <a:r>
              <a:rPr lang="en-US" altLang="en-US" sz="2400" dirty="0">
                <a:solidFill>
                  <a:schemeClr val="tx1"/>
                </a:solidFill>
                <a:latin typeface="Bookman Old Style" panose="02050604050505020204" pitchFamily="18" charset="0"/>
              </a:rPr>
              <a:t>SEOG: Pell eligible, max = $4,000 </a:t>
            </a:r>
          </a:p>
          <a:p>
            <a:pPr marL="708660" lvl="1" indent="-342900" eaLnBrk="1" fontAlgn="auto" hangingPunct="1">
              <a:spcAft>
                <a:spcPts val="0"/>
              </a:spcAft>
              <a:defRPr/>
            </a:pPr>
            <a:r>
              <a:rPr lang="en-US" altLang="en-US" sz="2400" dirty="0">
                <a:solidFill>
                  <a:schemeClr val="tx1"/>
                </a:solidFill>
                <a:latin typeface="Bookman Old Style" panose="02050604050505020204" pitchFamily="18" charset="0"/>
              </a:rPr>
              <a:t>Stafford Loan (subsidized)</a:t>
            </a:r>
          </a:p>
          <a:p>
            <a:pPr marL="925830" lvl="2" indent="-285750" eaLnBrk="1" fontAlgn="auto" hangingPunct="1">
              <a:spcAft>
                <a:spcPts val="0"/>
              </a:spcAft>
              <a:buClr>
                <a:schemeClr val="accent3"/>
              </a:buClr>
              <a:defRPr/>
            </a:pPr>
            <a:r>
              <a:rPr lang="en-US" altLang="en-US" dirty="0" smtClean="0">
                <a:solidFill>
                  <a:schemeClr val="tx1"/>
                </a:solidFill>
                <a:latin typeface="Bookman Old Style" panose="02050604050505020204" pitchFamily="18" charset="0"/>
              </a:rPr>
              <a:t>Freshmen = $3,500</a:t>
            </a:r>
          </a:p>
          <a:p>
            <a:pPr marL="925830" lvl="2" indent="-285750" eaLnBrk="1" fontAlgn="auto" hangingPunct="1">
              <a:spcAft>
                <a:spcPts val="0"/>
              </a:spcAft>
              <a:buClr>
                <a:schemeClr val="accent3"/>
              </a:buClr>
              <a:defRPr/>
            </a:pPr>
            <a:r>
              <a:rPr lang="en-US" altLang="en-US" dirty="0" smtClean="0">
                <a:solidFill>
                  <a:schemeClr val="tx1"/>
                </a:solidFill>
                <a:latin typeface="Bookman Old Style" panose="02050604050505020204" pitchFamily="18" charset="0"/>
              </a:rPr>
              <a:t>Sophomores = $4,500</a:t>
            </a:r>
          </a:p>
          <a:p>
            <a:pPr marL="925830" lvl="2" indent="-285750" eaLnBrk="1" fontAlgn="auto" hangingPunct="1">
              <a:spcAft>
                <a:spcPts val="0"/>
              </a:spcAft>
              <a:buClr>
                <a:schemeClr val="accent3"/>
              </a:buClr>
              <a:defRPr/>
            </a:pPr>
            <a:r>
              <a:rPr lang="en-US" altLang="en-US" dirty="0" smtClean="0">
                <a:solidFill>
                  <a:schemeClr val="tx1"/>
                </a:solidFill>
                <a:latin typeface="Bookman Old Style" panose="02050604050505020204" pitchFamily="18" charset="0"/>
              </a:rPr>
              <a:t>Juniors and Seniors = $5,500</a:t>
            </a:r>
          </a:p>
          <a:p>
            <a:pPr marL="925830" lvl="2" indent="-285750" eaLnBrk="1" fontAlgn="auto" hangingPunct="1">
              <a:spcAft>
                <a:spcPts val="0"/>
              </a:spcAft>
              <a:buClr>
                <a:schemeClr val="accent3"/>
              </a:buClr>
              <a:defRPr/>
            </a:pPr>
            <a:r>
              <a:rPr lang="en-US" altLang="en-US" dirty="0" smtClean="0">
                <a:solidFill>
                  <a:schemeClr val="tx1"/>
                </a:solidFill>
                <a:latin typeface="Bookman Old Style" panose="02050604050505020204" pitchFamily="18" charset="0"/>
              </a:rPr>
              <a:t>All can get $2,000 (unsubsidized) </a:t>
            </a:r>
          </a:p>
          <a:p>
            <a:pPr marL="708660" lvl="1" indent="-342900" eaLnBrk="1" fontAlgn="auto" hangingPunct="1">
              <a:spcAft>
                <a:spcPts val="0"/>
              </a:spcAft>
              <a:defRPr/>
            </a:pPr>
            <a:r>
              <a:rPr lang="en-US" altLang="en-US" sz="2400" dirty="0">
                <a:solidFill>
                  <a:schemeClr val="tx1"/>
                </a:solidFill>
                <a:latin typeface="Bookman Old Style" panose="02050604050505020204" pitchFamily="18" charset="0"/>
              </a:rPr>
              <a:t>Work Study</a:t>
            </a:r>
          </a:p>
          <a:p>
            <a:pPr marL="925830" lvl="2" indent="-285750" eaLnBrk="1" fontAlgn="auto" hangingPunct="1">
              <a:spcAft>
                <a:spcPts val="0"/>
              </a:spcAft>
              <a:buClr>
                <a:schemeClr val="accent3"/>
              </a:buClr>
              <a:defRPr/>
            </a:pPr>
            <a:r>
              <a:rPr lang="en-US" altLang="en-US" dirty="0" smtClean="0">
                <a:solidFill>
                  <a:schemeClr val="tx1"/>
                </a:solidFill>
                <a:latin typeface="Bookman Old Style" panose="02050604050505020204" pitchFamily="18" charset="0"/>
              </a:rPr>
              <a:t>Jobs available are on and off campus</a:t>
            </a:r>
          </a:p>
          <a:p>
            <a:pPr marL="925830" lvl="2" indent="-285750" eaLnBrk="1" fontAlgn="auto" hangingPunct="1">
              <a:spcAft>
                <a:spcPts val="0"/>
              </a:spcAft>
              <a:buClr>
                <a:schemeClr val="accent3"/>
              </a:buClr>
              <a:defRPr/>
            </a:pPr>
            <a:r>
              <a:rPr lang="en-US" altLang="en-US" dirty="0" smtClean="0">
                <a:solidFill>
                  <a:schemeClr val="tx1"/>
                </a:solidFill>
                <a:latin typeface="Bookman Old Style" panose="02050604050505020204" pitchFamily="18" charset="0"/>
              </a:rPr>
              <a:t>Students earn a check, money awarded does not come off the bill</a:t>
            </a:r>
          </a:p>
          <a:p>
            <a:pPr marL="925830" lvl="2" indent="-285750" eaLnBrk="1" fontAlgn="auto" hangingPunct="1">
              <a:spcAft>
                <a:spcPts val="0"/>
              </a:spcAft>
              <a:buClr>
                <a:schemeClr val="accent3"/>
              </a:buClr>
              <a:defRPr/>
            </a:pPr>
            <a:endParaRPr lang="en-US" altLang="en-US" dirty="0">
              <a:solidFill>
                <a:schemeClr val="tx1"/>
              </a:solidFill>
              <a:latin typeface="Bookman Old Style" panose="02050604050505020204" pitchFamily="18" charset="0"/>
            </a:endParaRPr>
          </a:p>
          <a:p>
            <a:pPr marL="822960" lvl="2" indent="-182880" eaLnBrk="1" fontAlgn="auto" hangingPunct="1">
              <a:spcAft>
                <a:spcPts val="0"/>
              </a:spcAft>
              <a:buClr>
                <a:schemeClr val="accent3"/>
              </a:buClr>
              <a:defRPr/>
            </a:pPr>
            <a:r>
              <a:rPr lang="en-US" altLang="en-US" sz="1100" dirty="0">
                <a:solidFill>
                  <a:schemeClr val="tx1"/>
                </a:solidFill>
                <a:latin typeface="Bookman Old Style" panose="02050604050505020204" pitchFamily="18" charset="0"/>
              </a:rPr>
              <a:t>Pell figures reflect </a:t>
            </a:r>
            <a:r>
              <a:rPr lang="en-US" altLang="en-US" sz="1100" dirty="0" smtClean="0">
                <a:solidFill>
                  <a:schemeClr val="tx1"/>
                </a:solidFill>
                <a:latin typeface="Bookman Old Style" panose="02050604050505020204" pitchFamily="18" charset="0"/>
              </a:rPr>
              <a:t>2019-2020 </a:t>
            </a:r>
            <a:r>
              <a:rPr lang="en-US" altLang="en-US" sz="1100" dirty="0">
                <a:solidFill>
                  <a:schemeClr val="tx1"/>
                </a:solidFill>
                <a:latin typeface="Bookman Old Style" panose="02050604050505020204" pitchFamily="18" charset="0"/>
              </a:rPr>
              <a:t>academic year scheduled awards</a:t>
            </a:r>
          </a:p>
        </p:txBody>
      </p:sp>
      <p:sp>
        <p:nvSpPr>
          <p:cNvPr id="7170" name="Rectangle 2"/>
          <p:cNvSpPr>
            <a:spLocks noGrp="1" noChangeArrowheads="1"/>
          </p:cNvSpPr>
          <p:nvPr>
            <p:ph type="title"/>
          </p:nvPr>
        </p:nvSpPr>
        <p:spPr>
          <a:xfrm>
            <a:off x="2133600" y="533400"/>
            <a:ext cx="7772400" cy="609600"/>
          </a:xfrm>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eaLnBrk="1" fontAlgn="auto" hangingPunct="1">
              <a:spcAft>
                <a:spcPts val="0"/>
              </a:spcAft>
              <a:defRPr/>
            </a:pPr>
            <a:r>
              <a:rPr lang="en-US" altLang="en-US" sz="3000" dirty="0" smtClean="0">
                <a:solidFill>
                  <a:schemeClr val="bg1">
                    <a:lumMod val="95000"/>
                  </a:schemeClr>
                </a:solidFill>
                <a:latin typeface="Bookman Old Style" panose="02050604050505020204" pitchFamily="18" charset="0"/>
              </a:rPr>
              <a:t>Sources of Financial Aid</a:t>
            </a:r>
          </a:p>
        </p:txBody>
      </p:sp>
      <p:pic>
        <p:nvPicPr>
          <p:cNvPr id="4" name="Picture 3"/>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pic>
        <p:nvPicPr>
          <p:cNvPr id="2" name="Picture 1" descr="Second amendment scholarship (using money to reshap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4056" y="2545442"/>
            <a:ext cx="3505201" cy="26289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1192002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402772" y="1948543"/>
            <a:ext cx="7772400" cy="4343400"/>
          </a:xfrm>
        </p:spPr>
        <p:txBody>
          <a:bodyPr>
            <a:normAutofit fontScale="70000" lnSpcReduction="20000"/>
          </a:bodyPr>
          <a:lstStyle/>
          <a:p>
            <a:pPr marL="274320" eaLnBrk="1" fontAlgn="auto" hangingPunct="1">
              <a:spcAft>
                <a:spcPts val="0"/>
              </a:spcAft>
              <a:defRPr/>
            </a:pPr>
            <a:r>
              <a:rPr lang="en-US" altLang="en-US" sz="2800" dirty="0">
                <a:solidFill>
                  <a:schemeClr val="tx1"/>
                </a:solidFill>
                <a:latin typeface="Bookman Old Style" panose="02050604050505020204" pitchFamily="18" charset="0"/>
              </a:rPr>
              <a:t>Beware of “for cost” searches -- especially those that </a:t>
            </a:r>
            <a:r>
              <a:rPr lang="en-US" altLang="en-US" sz="2800" u="sng" dirty="0">
                <a:solidFill>
                  <a:schemeClr val="tx1"/>
                </a:solidFill>
                <a:latin typeface="Bookman Old Style" panose="02050604050505020204" pitchFamily="18" charset="0"/>
              </a:rPr>
              <a:t>guarantee</a:t>
            </a:r>
            <a:r>
              <a:rPr lang="en-US" altLang="en-US" sz="2800" dirty="0">
                <a:solidFill>
                  <a:schemeClr val="tx1"/>
                </a:solidFill>
                <a:latin typeface="Bookman Old Style" panose="02050604050505020204" pitchFamily="18" charset="0"/>
              </a:rPr>
              <a:t> to find scholarships or they’ll refund your money</a:t>
            </a:r>
          </a:p>
          <a:p>
            <a:pPr marL="274320" eaLnBrk="1" fontAlgn="auto" hangingPunct="1">
              <a:spcAft>
                <a:spcPts val="0"/>
              </a:spcAft>
              <a:defRPr/>
            </a:pPr>
            <a:r>
              <a:rPr lang="en-US" altLang="en-US" sz="2800" dirty="0">
                <a:solidFill>
                  <a:schemeClr val="tx1"/>
                </a:solidFill>
                <a:latin typeface="Bookman Old Style" panose="02050604050505020204" pitchFamily="18" charset="0"/>
              </a:rPr>
              <a:t>If someone says “you've won a scholarship” and you don't remember entering the contest or submitting an application, be suspicious </a:t>
            </a:r>
          </a:p>
          <a:p>
            <a:pPr marL="274320" eaLnBrk="1" fontAlgn="auto" hangingPunct="1">
              <a:spcAft>
                <a:spcPts val="0"/>
              </a:spcAft>
              <a:defRPr/>
            </a:pPr>
            <a:r>
              <a:rPr lang="en-US" altLang="en-US" sz="2800" dirty="0">
                <a:solidFill>
                  <a:schemeClr val="tx1"/>
                </a:solidFill>
                <a:latin typeface="Bookman Old Style" panose="02050604050505020204" pitchFamily="18" charset="0"/>
              </a:rPr>
              <a:t>Watch for phrases like “everybody is eligible” or “we apply on your behalf”</a:t>
            </a:r>
          </a:p>
          <a:p>
            <a:pPr marL="274320" eaLnBrk="1" fontAlgn="auto" hangingPunct="1">
              <a:spcAft>
                <a:spcPts val="0"/>
              </a:spcAft>
              <a:defRPr/>
            </a:pPr>
            <a:r>
              <a:rPr lang="en-US" altLang="en-US" sz="2800" dirty="0">
                <a:solidFill>
                  <a:schemeClr val="tx1"/>
                </a:solidFill>
                <a:latin typeface="Bookman Old Style" panose="02050604050505020204" pitchFamily="18" charset="0"/>
              </a:rPr>
              <a:t>Check for typing and spelling errors, a box # for a return address, no telephone # </a:t>
            </a:r>
            <a:r>
              <a:rPr lang="en-US" altLang="en-US" sz="2800" dirty="0" smtClean="0">
                <a:solidFill>
                  <a:schemeClr val="tx1"/>
                </a:solidFill>
                <a:latin typeface="Bookman Old Style" panose="02050604050505020204" pitchFamily="18" charset="0"/>
              </a:rPr>
              <a:t>listed</a:t>
            </a:r>
          </a:p>
          <a:p>
            <a:pPr marL="274320" eaLnBrk="1" fontAlgn="auto" hangingPunct="1">
              <a:spcAft>
                <a:spcPts val="0"/>
              </a:spcAft>
              <a:defRPr/>
            </a:pPr>
            <a:r>
              <a:rPr lang="en-US" altLang="en-US" sz="2800" dirty="0" smtClean="0">
                <a:solidFill>
                  <a:schemeClr val="tx1"/>
                </a:solidFill>
                <a:latin typeface="Bookman Old Style" panose="02050604050505020204" pitchFamily="18" charset="0"/>
              </a:rPr>
              <a:t>Check websites like Fastweb.com or the College Board Website</a:t>
            </a:r>
          </a:p>
          <a:p>
            <a:pPr marL="274320" eaLnBrk="1" fontAlgn="auto" hangingPunct="1">
              <a:spcAft>
                <a:spcPts val="0"/>
              </a:spcAft>
              <a:defRPr/>
            </a:pPr>
            <a:r>
              <a:rPr lang="en-US" altLang="en-US" sz="2800" dirty="0" smtClean="0">
                <a:solidFill>
                  <a:schemeClr val="tx1"/>
                </a:solidFill>
                <a:latin typeface="Bookman Old Style" panose="02050604050505020204" pitchFamily="18" charset="0"/>
              </a:rPr>
              <a:t>If you receive an outside scholarship it would first go to unmet need and loans before it would affect your grant. </a:t>
            </a:r>
            <a:endParaRPr lang="en-US" altLang="en-US" sz="2800" dirty="0">
              <a:solidFill>
                <a:schemeClr val="tx1"/>
              </a:solidFill>
              <a:latin typeface="Bookman Old Style" panose="02050604050505020204" pitchFamily="18" charset="0"/>
            </a:endParaRPr>
          </a:p>
          <a:p>
            <a:pPr marL="274320" eaLnBrk="1" fontAlgn="auto" hangingPunct="1">
              <a:spcAft>
                <a:spcPts val="0"/>
              </a:spcAft>
              <a:defRPr/>
            </a:pPr>
            <a:endParaRPr lang="en-US" altLang="en-US" sz="2800" dirty="0"/>
          </a:p>
        </p:txBody>
      </p:sp>
      <p:sp>
        <p:nvSpPr>
          <p:cNvPr id="22530" name="Rectangle 2"/>
          <p:cNvSpPr>
            <a:spLocks noGrp="1" noChangeArrowheads="1"/>
          </p:cNvSpPr>
          <p:nvPr>
            <p:ph type="title"/>
          </p:nvPr>
        </p:nvSpPr>
        <p:spPr>
          <a:xfrm>
            <a:off x="2209800" y="457200"/>
            <a:ext cx="7772400" cy="762000"/>
          </a:xfrm>
        </p:spPr>
        <p:txBody>
          <a:bodyPr>
            <a:normAutofit/>
          </a:bodyPr>
          <a:lstStyle/>
          <a:p>
            <a:pPr eaLnBrk="1" fontAlgn="auto" hangingPunct="1">
              <a:spcAft>
                <a:spcPts val="0"/>
              </a:spcAft>
              <a:defRPr/>
            </a:pPr>
            <a:r>
              <a:rPr lang="en-US" altLang="en-US" sz="3000" dirty="0" smtClean="0">
                <a:latin typeface="Bookman Old Style" panose="02050604050505020204" pitchFamily="18" charset="0"/>
              </a:rPr>
              <a:t>Outside Scholarships</a:t>
            </a:r>
          </a:p>
        </p:txBody>
      </p:sp>
      <p:pic>
        <p:nvPicPr>
          <p:cNvPr id="4" name="Picture 3"/>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620" y="2245859"/>
            <a:ext cx="3327065" cy="3160712"/>
          </a:xfrm>
          <a:prstGeom prst="rect">
            <a:avLst/>
          </a:prstGeom>
        </p:spPr>
      </p:pic>
    </p:spTree>
    <p:extLst>
      <p:ext uri="{BB962C8B-B14F-4D97-AF65-F5344CB8AC3E}">
        <p14:creationId xmlns:p14="http://schemas.microsoft.com/office/powerpoint/2010/main" val="3601496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341086" y="2821440"/>
            <a:ext cx="8305800" cy="4800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a:bodyPr>
          <a:lstStyle/>
          <a:p>
            <a:pPr marL="274320" eaLnBrk="1" fontAlgn="auto" hangingPunct="1">
              <a:lnSpc>
                <a:spcPct val="80000"/>
              </a:lnSpc>
              <a:spcAft>
                <a:spcPts val="0"/>
              </a:spcAft>
              <a:defRPr/>
            </a:pPr>
            <a:r>
              <a:rPr lang="en-US" altLang="en-US" sz="2100" dirty="0">
                <a:solidFill>
                  <a:schemeClr val="tx1"/>
                </a:solidFill>
                <a:latin typeface="Bookman Old Style" pitchFamily="18" charset="0"/>
              </a:rPr>
              <a:t>Monthly Payment Plan</a:t>
            </a:r>
          </a:p>
          <a:p>
            <a:pPr marL="548640" lvl="1" indent="-182880" eaLnBrk="1" fontAlgn="auto" hangingPunct="1">
              <a:lnSpc>
                <a:spcPct val="80000"/>
              </a:lnSpc>
              <a:spcAft>
                <a:spcPts val="0"/>
              </a:spcAft>
              <a:defRPr/>
            </a:pPr>
            <a:r>
              <a:rPr lang="en-US" altLang="en-US" sz="1700" dirty="0">
                <a:solidFill>
                  <a:schemeClr val="tx1"/>
                </a:solidFill>
                <a:latin typeface="Bookman Old Style" pitchFamily="18" charset="0"/>
              </a:rPr>
              <a:t>Through </a:t>
            </a:r>
            <a:r>
              <a:rPr lang="en-US" altLang="en-US" sz="1700" dirty="0" smtClean="0">
                <a:solidFill>
                  <a:schemeClr val="tx1"/>
                </a:solidFill>
                <a:latin typeface="Bookman Old Style" pitchFamily="18" charset="0"/>
              </a:rPr>
              <a:t>Nelnet </a:t>
            </a:r>
            <a:r>
              <a:rPr lang="en-US" altLang="en-US" sz="1700" dirty="0">
                <a:solidFill>
                  <a:schemeClr val="tx1"/>
                </a:solidFill>
                <a:latin typeface="Bookman Old Style" pitchFamily="18" charset="0"/>
              </a:rPr>
              <a:t>(</a:t>
            </a:r>
            <a:r>
              <a:rPr lang="en-US" altLang="en-US" sz="1700" dirty="0" smtClean="0">
                <a:solidFill>
                  <a:schemeClr val="tx1"/>
                </a:solidFill>
                <a:latin typeface="Bookman Old Style" pitchFamily="18" charset="0"/>
                <a:hlinkClick r:id="rId2"/>
              </a:rPr>
              <a:t>www.afford.com</a:t>
            </a:r>
            <a:r>
              <a:rPr lang="en-US" altLang="en-US" sz="1700" dirty="0" smtClean="0">
                <a:solidFill>
                  <a:schemeClr val="tx1"/>
                </a:solidFill>
                <a:latin typeface="Bookman Old Style" pitchFamily="18" charset="0"/>
              </a:rPr>
              <a:t> )</a:t>
            </a:r>
            <a:endParaRPr lang="en-US" altLang="en-US" sz="1700" dirty="0">
              <a:solidFill>
                <a:schemeClr val="tx1"/>
              </a:solidFill>
              <a:latin typeface="Bookman Old Style" pitchFamily="18" charset="0"/>
            </a:endParaRPr>
          </a:p>
          <a:p>
            <a:pPr marL="548640" lvl="1" indent="-182880" eaLnBrk="1" fontAlgn="auto" hangingPunct="1">
              <a:lnSpc>
                <a:spcPct val="80000"/>
              </a:lnSpc>
              <a:spcAft>
                <a:spcPts val="0"/>
              </a:spcAft>
              <a:defRPr/>
            </a:pPr>
            <a:r>
              <a:rPr lang="en-US" altLang="en-US" sz="1700" dirty="0">
                <a:solidFill>
                  <a:schemeClr val="tx1"/>
                </a:solidFill>
                <a:latin typeface="Bookman Old Style" pitchFamily="18" charset="0"/>
              </a:rPr>
              <a:t>Payments spread over 10 months</a:t>
            </a:r>
          </a:p>
          <a:p>
            <a:pPr marL="548640" lvl="1" indent="-182880" eaLnBrk="1" fontAlgn="auto" hangingPunct="1">
              <a:lnSpc>
                <a:spcPct val="80000"/>
              </a:lnSpc>
              <a:spcAft>
                <a:spcPts val="0"/>
              </a:spcAft>
              <a:defRPr/>
            </a:pPr>
            <a:r>
              <a:rPr lang="en-US" altLang="en-US" sz="1700" dirty="0">
                <a:solidFill>
                  <a:schemeClr val="tx1"/>
                </a:solidFill>
                <a:latin typeface="Bookman Old Style" pitchFamily="18" charset="0"/>
              </a:rPr>
              <a:t>$85 application fee</a:t>
            </a:r>
          </a:p>
          <a:p>
            <a:pPr marL="274320" eaLnBrk="1" fontAlgn="auto" hangingPunct="1">
              <a:lnSpc>
                <a:spcPct val="80000"/>
              </a:lnSpc>
              <a:spcAft>
                <a:spcPts val="0"/>
              </a:spcAft>
              <a:defRPr/>
            </a:pPr>
            <a:r>
              <a:rPr lang="en-US" altLang="en-US" sz="2100" dirty="0">
                <a:solidFill>
                  <a:schemeClr val="tx1"/>
                </a:solidFill>
                <a:latin typeface="Bookman Old Style" pitchFamily="18" charset="0"/>
              </a:rPr>
              <a:t>Home Equity Loan (tax benefits)</a:t>
            </a:r>
          </a:p>
          <a:p>
            <a:pPr marL="274320" eaLnBrk="1" fontAlgn="auto" hangingPunct="1">
              <a:lnSpc>
                <a:spcPct val="80000"/>
              </a:lnSpc>
              <a:spcAft>
                <a:spcPts val="0"/>
              </a:spcAft>
              <a:defRPr/>
            </a:pPr>
            <a:r>
              <a:rPr lang="en-US" altLang="en-US" sz="2100" dirty="0">
                <a:solidFill>
                  <a:schemeClr val="tx1"/>
                </a:solidFill>
                <a:latin typeface="Bookman Old Style" pitchFamily="18" charset="0"/>
              </a:rPr>
              <a:t>Parent Loan</a:t>
            </a:r>
          </a:p>
          <a:p>
            <a:pPr marL="274320" eaLnBrk="1" fontAlgn="auto" hangingPunct="1">
              <a:lnSpc>
                <a:spcPct val="80000"/>
              </a:lnSpc>
              <a:spcAft>
                <a:spcPts val="0"/>
              </a:spcAft>
              <a:defRPr/>
            </a:pPr>
            <a:r>
              <a:rPr lang="en-US" altLang="en-US" sz="2100" dirty="0">
                <a:solidFill>
                  <a:schemeClr val="tx1"/>
                </a:solidFill>
                <a:latin typeface="Bookman Old Style" pitchFamily="18" charset="0"/>
              </a:rPr>
              <a:t>Alternative Student Loan (need co-signer)</a:t>
            </a:r>
            <a:r>
              <a:rPr lang="en-US" altLang="en-US" sz="2200" dirty="0">
                <a:solidFill>
                  <a:schemeClr val="tx1"/>
                </a:solidFill>
                <a:latin typeface="Bookman Old Style" pitchFamily="18" charset="0"/>
              </a:rPr>
              <a:t> </a:t>
            </a:r>
          </a:p>
          <a:p>
            <a:pPr marL="548640" lvl="1" indent="-182880" eaLnBrk="1" fontAlgn="auto" hangingPunct="1">
              <a:lnSpc>
                <a:spcPct val="80000"/>
              </a:lnSpc>
              <a:spcAft>
                <a:spcPts val="0"/>
              </a:spcAft>
              <a:defRPr/>
            </a:pPr>
            <a:endParaRPr lang="en-US" altLang="en-US" sz="1700" dirty="0">
              <a:latin typeface="Bookman Old Style" pitchFamily="18" charset="0"/>
            </a:endParaRPr>
          </a:p>
        </p:txBody>
      </p:sp>
      <p:sp>
        <p:nvSpPr>
          <p:cNvPr id="20482" name="Rectangle 2"/>
          <p:cNvSpPr>
            <a:spLocks noGrp="1" noChangeArrowheads="1"/>
          </p:cNvSpPr>
          <p:nvPr>
            <p:ph type="title"/>
          </p:nvPr>
        </p:nvSpPr>
        <p:spPr>
          <a:xfrm>
            <a:off x="2057400" y="566055"/>
            <a:ext cx="7772400" cy="533400"/>
          </a:xfrm>
          <a:effectLst/>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Autofit/>
          </a:bodyPr>
          <a:lstStyle/>
          <a:p>
            <a:pPr eaLnBrk="1" fontAlgn="auto" hangingPunct="1">
              <a:spcAft>
                <a:spcPts val="0"/>
              </a:spcAft>
              <a:defRPr/>
            </a:pPr>
            <a:r>
              <a:rPr lang="en-US" altLang="en-US" sz="3000" dirty="0">
                <a:latin typeface="Bookman Old Style" panose="02050604050505020204" pitchFamily="18" charset="0"/>
              </a:rPr>
              <a:t>Alternative Financing</a:t>
            </a:r>
          </a:p>
        </p:txBody>
      </p:sp>
      <p:pic>
        <p:nvPicPr>
          <p:cNvPr id="2" name="Picture 1"/>
          <p:cNvPicPr>
            <a:picLocks noChangeAspect="1"/>
          </p:cNvPicPr>
          <p:nvPr/>
        </p:nvPicPr>
        <p:blipFill>
          <a:blip r:embed="rId3"/>
          <a:stretch>
            <a:fillRect/>
          </a:stretch>
        </p:blipFill>
        <p:spPr>
          <a:xfrm>
            <a:off x="7330622" y="1999115"/>
            <a:ext cx="3627664" cy="3446281"/>
          </a:xfrm>
          <a:prstGeom prst="rect">
            <a:avLst/>
          </a:prstGeom>
        </p:spPr>
      </p:pic>
      <p:pic>
        <p:nvPicPr>
          <p:cNvPr id="5" name="Picture 4"/>
          <p:cNvPicPr/>
          <p:nvPr/>
        </p:nvPicPr>
        <p:blipFill>
          <a:blip r:embed="rId4" cstate="print">
            <a:extLst>
              <a:ext uri="{BEBA8EAE-BF5A-486C-A8C5-ECC9F3942E4B}">
                <a14:imgProps xmlns:a14="http://schemas.microsoft.com/office/drawing/2010/main">
                  <a14:imgLayer r:embed="rId5">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81941183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32033" y="1697489"/>
            <a:ext cx="4512081" cy="4945059"/>
          </a:xfrm>
          <a:prstGeom prst="rect">
            <a:avLst/>
          </a:prstGeom>
        </p:spPr>
      </p:pic>
      <p:sp>
        <p:nvSpPr>
          <p:cNvPr id="3" name="Title 2"/>
          <p:cNvSpPr>
            <a:spLocks noGrp="1"/>
          </p:cNvSpPr>
          <p:nvPr>
            <p:ph type="title"/>
          </p:nvPr>
        </p:nvSpPr>
        <p:spPr/>
        <p:txBody>
          <a:bodyPr/>
          <a:lstStyle/>
          <a:p>
            <a:r>
              <a:rPr lang="en-US" sz="3000" dirty="0" smtClean="0">
                <a:latin typeface="Bookman Old Style" panose="02050604050505020204" pitchFamily="18" charset="0"/>
              </a:rPr>
              <a:t>Sample Financial Aid Letter</a:t>
            </a:r>
            <a:endParaRPr lang="en-US" sz="3000" dirty="0">
              <a:latin typeface="Bookman Old Style" panose="02050604050505020204" pitchFamily="18" charset="0"/>
            </a:endParaRPr>
          </a:p>
        </p:txBody>
      </p:sp>
      <p:pic>
        <p:nvPicPr>
          <p:cNvPr id="5" name="Picture 4"/>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3228531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5" y="352097"/>
            <a:ext cx="10773104" cy="1077310"/>
          </a:xfrm>
        </p:spPr>
        <p:txBody>
          <a:bodyPr/>
          <a:lstStyle/>
          <a:p>
            <a:r>
              <a:rPr lang="en-US" sz="3000" dirty="0" smtClean="0">
                <a:latin typeface="Bookman Old Style" panose="02050604050505020204" pitchFamily="18" charset="0"/>
              </a:rPr>
              <a:t>Can my award change from year to year?</a:t>
            </a:r>
            <a:endParaRPr lang="en-US" sz="3000" dirty="0">
              <a:latin typeface="Bookman Old Style" panose="02050604050505020204" pitchFamily="18" charset="0"/>
            </a:endParaRPr>
          </a:p>
        </p:txBody>
      </p:sp>
      <p:sp>
        <p:nvSpPr>
          <p:cNvPr id="3" name="Text Placeholder 2"/>
          <p:cNvSpPr>
            <a:spLocks noGrp="1"/>
          </p:cNvSpPr>
          <p:nvPr>
            <p:ph type="body" sz="half" idx="1"/>
          </p:nvPr>
        </p:nvSpPr>
        <p:spPr>
          <a:xfrm>
            <a:off x="370113" y="1872343"/>
            <a:ext cx="9615055" cy="4281714"/>
          </a:xfrm>
        </p:spPr>
        <p:txBody>
          <a:bodyPr>
            <a:normAutofit lnSpcReduction="10000"/>
          </a:bodyPr>
          <a:lstStyle/>
          <a:p>
            <a:pPr marL="571500" lvl="0" indent="-571500" eaLnBrk="1" fontAlgn="auto" hangingPunct="1">
              <a:lnSpc>
                <a:spcPct val="90000"/>
              </a:lnSpc>
              <a:spcBef>
                <a:spcPts val="1000"/>
              </a:spcBef>
              <a:spcAft>
                <a:spcPts val="0"/>
              </a:spcAft>
              <a:buFont typeface="Wingdings" panose="05000000000000000000" pitchFamily="2" charset="2"/>
              <a:buChar char="§"/>
            </a:pPr>
            <a:r>
              <a:rPr lang="en-US" sz="3600" b="1" spc="0" dirty="0" smtClean="0">
                <a:solidFill>
                  <a:schemeClr val="tx1"/>
                </a:solidFill>
                <a:latin typeface="Bookman Old Style" panose="02050604050505020204" pitchFamily="18" charset="0"/>
              </a:rPr>
              <a:t>YES!</a:t>
            </a:r>
          </a:p>
          <a:p>
            <a:pPr marL="571500" lvl="0" indent="-571500" eaLnBrk="1" fontAlgn="auto" hangingPunct="1">
              <a:lnSpc>
                <a:spcPct val="90000"/>
              </a:lnSpc>
              <a:spcBef>
                <a:spcPts val="1000"/>
              </a:spcBef>
              <a:spcAft>
                <a:spcPts val="0"/>
              </a:spcAft>
              <a:buFont typeface="Wingdings" panose="05000000000000000000" pitchFamily="2" charset="2"/>
              <a:buChar char="§"/>
            </a:pPr>
            <a:r>
              <a:rPr lang="en-US" sz="2200" u="sng" spc="0" dirty="0" smtClean="0">
                <a:solidFill>
                  <a:prstClr val="black"/>
                </a:solidFill>
                <a:latin typeface="Bookman Old Style" panose="02050604050505020204" pitchFamily="18" charset="0"/>
              </a:rPr>
              <a:t>NEED </a:t>
            </a:r>
            <a:r>
              <a:rPr lang="en-US" sz="2200" u="sng" spc="0" dirty="0">
                <a:solidFill>
                  <a:prstClr val="black"/>
                </a:solidFill>
                <a:latin typeface="Bookman Old Style" panose="02050604050505020204" pitchFamily="18" charset="0"/>
              </a:rPr>
              <a:t>BASED AWARDS</a:t>
            </a:r>
            <a:r>
              <a:rPr lang="en-US" sz="2200" spc="0" dirty="0">
                <a:solidFill>
                  <a:prstClr val="black"/>
                </a:solidFill>
                <a:latin typeface="Bookman Old Style" panose="02050604050505020204" pitchFamily="18" charset="0"/>
              </a:rPr>
              <a:t>: </a:t>
            </a:r>
          </a:p>
          <a:p>
            <a:pPr marL="1257300" lvl="2" indent="-342900" eaLnBrk="1" fontAlgn="auto" hangingPunct="1">
              <a:lnSpc>
                <a:spcPct val="90000"/>
              </a:lnSpc>
              <a:spcBef>
                <a:spcPts val="500"/>
              </a:spcBef>
              <a:spcAft>
                <a:spcPts val="0"/>
              </a:spcAft>
              <a:buClr>
                <a:schemeClr val="accent2"/>
              </a:buClr>
            </a:pPr>
            <a:r>
              <a:rPr lang="en-US" sz="2000" spc="0" dirty="0">
                <a:solidFill>
                  <a:prstClr val="black"/>
                </a:solidFill>
                <a:latin typeface="Bookman Old Style" panose="02050604050505020204" pitchFamily="18" charset="0"/>
              </a:rPr>
              <a:t>Need-based awards are determined by </a:t>
            </a:r>
            <a:r>
              <a:rPr lang="en-US" sz="2000" spc="0" dirty="0" smtClean="0">
                <a:solidFill>
                  <a:prstClr val="black"/>
                </a:solidFill>
                <a:latin typeface="Bookman Old Style" panose="02050604050505020204" pitchFamily="18" charset="0"/>
              </a:rPr>
              <a:t>Expected Family Contribution (EFC)</a:t>
            </a:r>
            <a:endParaRPr lang="en-US" sz="2000" spc="0" dirty="0">
              <a:solidFill>
                <a:prstClr val="black"/>
              </a:solidFill>
              <a:latin typeface="Bookman Old Style" panose="02050604050505020204" pitchFamily="18" charset="0"/>
            </a:endParaRPr>
          </a:p>
          <a:p>
            <a:pPr marL="1600200" lvl="3" indent="-228600" eaLnBrk="1" fontAlgn="auto" hangingPunct="1">
              <a:lnSpc>
                <a:spcPct val="90000"/>
              </a:lnSpc>
              <a:spcBef>
                <a:spcPts val="500"/>
              </a:spcBef>
              <a:spcAft>
                <a:spcPts val="0"/>
              </a:spcAft>
              <a:buClr>
                <a:schemeClr val="accent2"/>
              </a:buClr>
            </a:pPr>
            <a:r>
              <a:rPr lang="en-US" sz="1200" dirty="0" smtClean="0">
                <a:solidFill>
                  <a:prstClr val="black"/>
                </a:solidFill>
                <a:latin typeface="Bookman Old Style" panose="02050604050505020204" pitchFamily="18" charset="0"/>
              </a:rPr>
              <a:t>Total family income, assets, number in household, number in college, business/home equity all factor into how much a family’s “ability” to pay is determined. </a:t>
            </a:r>
            <a:endParaRPr lang="en-US" sz="1200" dirty="0">
              <a:solidFill>
                <a:prstClr val="black"/>
              </a:solidFill>
              <a:latin typeface="Bookman Old Style" panose="02050604050505020204" pitchFamily="18" charset="0"/>
            </a:endParaRPr>
          </a:p>
          <a:p>
            <a:pPr marL="1257300" lvl="2" indent="-342900" eaLnBrk="1" fontAlgn="auto" hangingPunct="1">
              <a:lnSpc>
                <a:spcPct val="90000"/>
              </a:lnSpc>
              <a:spcBef>
                <a:spcPts val="500"/>
              </a:spcBef>
              <a:spcAft>
                <a:spcPts val="0"/>
              </a:spcAft>
              <a:buClr>
                <a:schemeClr val="accent2"/>
              </a:buClr>
            </a:pPr>
            <a:r>
              <a:rPr lang="en-US" sz="2000" spc="0" dirty="0">
                <a:solidFill>
                  <a:prstClr val="black"/>
                </a:solidFill>
                <a:latin typeface="Bookman Old Style" panose="02050604050505020204" pitchFamily="18" charset="0"/>
              </a:rPr>
              <a:t>If my income and assets are the same, how could my award change?</a:t>
            </a:r>
          </a:p>
          <a:p>
            <a:pPr marL="1600200" lvl="3" indent="-228600" eaLnBrk="1" fontAlgn="auto" hangingPunct="1">
              <a:lnSpc>
                <a:spcPct val="90000"/>
              </a:lnSpc>
              <a:spcBef>
                <a:spcPts val="500"/>
              </a:spcBef>
              <a:spcAft>
                <a:spcPts val="0"/>
              </a:spcAft>
              <a:buClr>
                <a:schemeClr val="accent2"/>
              </a:buClr>
            </a:pPr>
            <a:r>
              <a:rPr lang="en-US" sz="1200" b="1" dirty="0">
                <a:solidFill>
                  <a:prstClr val="black"/>
                </a:solidFill>
                <a:latin typeface="Bookman Old Style" panose="02050604050505020204" pitchFamily="18" charset="0"/>
              </a:rPr>
              <a:t>Number of people in the household </a:t>
            </a:r>
            <a:r>
              <a:rPr lang="en-US" sz="1200" dirty="0">
                <a:solidFill>
                  <a:prstClr val="black"/>
                </a:solidFill>
                <a:latin typeface="Bookman Old Style" panose="02050604050505020204" pitchFamily="18" charset="0"/>
              </a:rPr>
              <a:t>– divorce, marriage, sibling moved out, etc…</a:t>
            </a:r>
          </a:p>
          <a:p>
            <a:pPr marL="1600200" lvl="3" indent="-228600" eaLnBrk="1" fontAlgn="auto" hangingPunct="1">
              <a:lnSpc>
                <a:spcPct val="90000"/>
              </a:lnSpc>
              <a:spcBef>
                <a:spcPts val="500"/>
              </a:spcBef>
              <a:spcAft>
                <a:spcPts val="0"/>
              </a:spcAft>
              <a:buClr>
                <a:schemeClr val="accent2"/>
              </a:buClr>
            </a:pPr>
            <a:r>
              <a:rPr lang="en-US" sz="1200" b="1" dirty="0">
                <a:solidFill>
                  <a:prstClr val="black"/>
                </a:solidFill>
                <a:latin typeface="Bookman Old Style" panose="02050604050505020204" pitchFamily="18" charset="0"/>
              </a:rPr>
              <a:t>Number of enrolled in college </a:t>
            </a:r>
            <a:r>
              <a:rPr lang="en-US" sz="1200" dirty="0">
                <a:solidFill>
                  <a:prstClr val="black"/>
                </a:solidFill>
                <a:latin typeface="Bookman Old Style" panose="02050604050505020204" pitchFamily="18" charset="0"/>
              </a:rPr>
              <a:t>– sibling graduates or terminates enrollment </a:t>
            </a:r>
          </a:p>
          <a:p>
            <a:pPr marL="1600200" lvl="3" indent="-228600" eaLnBrk="1" fontAlgn="auto" hangingPunct="1">
              <a:lnSpc>
                <a:spcPct val="90000"/>
              </a:lnSpc>
              <a:spcBef>
                <a:spcPts val="500"/>
              </a:spcBef>
              <a:spcAft>
                <a:spcPts val="0"/>
              </a:spcAft>
              <a:buClr>
                <a:schemeClr val="accent2"/>
              </a:buClr>
            </a:pPr>
            <a:r>
              <a:rPr lang="en-US" sz="1200" b="1" dirty="0">
                <a:solidFill>
                  <a:prstClr val="black"/>
                </a:solidFill>
                <a:latin typeface="Bookman Old Style" panose="02050604050505020204" pitchFamily="18" charset="0"/>
              </a:rPr>
              <a:t>Started or closed a business</a:t>
            </a:r>
            <a:r>
              <a:rPr lang="en-US" sz="1200" dirty="0">
                <a:solidFill>
                  <a:prstClr val="black"/>
                </a:solidFill>
                <a:latin typeface="Bookman Old Style" panose="02050604050505020204" pitchFamily="18" charset="0"/>
              </a:rPr>
              <a:t> – business value can affect need</a:t>
            </a:r>
          </a:p>
          <a:p>
            <a:pPr marL="1600200" lvl="3" indent="-228600" eaLnBrk="1" fontAlgn="auto" hangingPunct="1">
              <a:lnSpc>
                <a:spcPct val="90000"/>
              </a:lnSpc>
              <a:spcBef>
                <a:spcPts val="500"/>
              </a:spcBef>
              <a:spcAft>
                <a:spcPts val="0"/>
              </a:spcAft>
              <a:buClr>
                <a:schemeClr val="accent2"/>
              </a:buClr>
            </a:pPr>
            <a:r>
              <a:rPr lang="en-US" sz="1200" b="1" dirty="0">
                <a:solidFill>
                  <a:prstClr val="black"/>
                </a:solidFill>
                <a:latin typeface="Bookman Old Style" panose="02050604050505020204" pitchFamily="18" charset="0"/>
              </a:rPr>
              <a:t>Purchased or sold a home</a:t>
            </a:r>
            <a:r>
              <a:rPr lang="en-US" sz="1200" dirty="0">
                <a:solidFill>
                  <a:prstClr val="black"/>
                </a:solidFill>
                <a:latin typeface="Bookman Old Style" panose="02050604050505020204" pitchFamily="18" charset="0"/>
              </a:rPr>
              <a:t> – home equity increases or decreases</a:t>
            </a:r>
          </a:p>
          <a:p>
            <a:pPr marL="742950" lvl="1" indent="-285750" eaLnBrk="1" fontAlgn="auto" hangingPunct="1">
              <a:lnSpc>
                <a:spcPct val="90000"/>
              </a:lnSpc>
              <a:spcBef>
                <a:spcPts val="500"/>
              </a:spcBef>
              <a:spcAft>
                <a:spcPts val="0"/>
              </a:spcAft>
              <a:buClr>
                <a:schemeClr val="accent1"/>
              </a:buClr>
            </a:pPr>
            <a:r>
              <a:rPr lang="en-US" sz="2200" u="sng" spc="0" dirty="0">
                <a:solidFill>
                  <a:prstClr val="black"/>
                </a:solidFill>
                <a:latin typeface="Bookman Old Style" panose="02050604050505020204" pitchFamily="18" charset="0"/>
              </a:rPr>
              <a:t>MERIT BASED AWARDS: </a:t>
            </a:r>
          </a:p>
          <a:p>
            <a:pPr marL="1257300" lvl="2" indent="-342900" eaLnBrk="1" fontAlgn="auto" hangingPunct="1">
              <a:lnSpc>
                <a:spcPct val="90000"/>
              </a:lnSpc>
              <a:spcBef>
                <a:spcPts val="500"/>
              </a:spcBef>
              <a:spcAft>
                <a:spcPts val="0"/>
              </a:spcAft>
              <a:buClr>
                <a:schemeClr val="accent1"/>
              </a:buClr>
            </a:pPr>
            <a:r>
              <a:rPr lang="en-US" sz="2000" spc="0" dirty="0">
                <a:solidFill>
                  <a:prstClr val="black"/>
                </a:solidFill>
                <a:latin typeface="Bookman Old Style" panose="02050604050505020204" pitchFamily="18" charset="0"/>
              </a:rPr>
              <a:t>Is the merit award one-time or renewable? </a:t>
            </a:r>
          </a:p>
          <a:p>
            <a:pPr marL="1600200" lvl="3" indent="-228600" eaLnBrk="1" fontAlgn="auto" hangingPunct="1">
              <a:lnSpc>
                <a:spcPct val="90000"/>
              </a:lnSpc>
              <a:spcBef>
                <a:spcPts val="500"/>
              </a:spcBef>
              <a:spcAft>
                <a:spcPts val="0"/>
              </a:spcAft>
              <a:buClr>
                <a:schemeClr val="accent1"/>
              </a:buClr>
            </a:pPr>
            <a:r>
              <a:rPr lang="en-US" sz="1200" b="1" dirty="0">
                <a:solidFill>
                  <a:prstClr val="black"/>
                </a:solidFill>
                <a:latin typeface="Bookman Old Style" panose="02050604050505020204" pitchFamily="18" charset="0"/>
              </a:rPr>
              <a:t>It is renewable*</a:t>
            </a:r>
            <a:r>
              <a:rPr lang="en-US" sz="1200" dirty="0">
                <a:solidFill>
                  <a:prstClr val="black"/>
                </a:solidFill>
                <a:latin typeface="Bookman Old Style" panose="02050604050505020204" pitchFamily="18" charset="0"/>
              </a:rPr>
              <a:t>: Merit awards can change if the terms of the award are not met </a:t>
            </a:r>
            <a:r>
              <a:rPr lang="en-US" sz="1200" i="1" dirty="0">
                <a:solidFill>
                  <a:prstClr val="black"/>
                </a:solidFill>
                <a:latin typeface="Bookman Old Style" panose="02050604050505020204" pitchFamily="18" charset="0"/>
              </a:rPr>
              <a:t>(GPA or other requirements – </a:t>
            </a:r>
            <a:r>
              <a:rPr lang="en-US" sz="1200" i="1" u="sng" dirty="0">
                <a:solidFill>
                  <a:prstClr val="black"/>
                </a:solidFill>
                <a:latin typeface="Bookman Old Style" panose="02050604050505020204" pitchFamily="18" charset="0"/>
              </a:rPr>
              <a:t>know the terms of your award</a:t>
            </a:r>
            <a:r>
              <a:rPr lang="en-US" sz="1200" i="1" dirty="0">
                <a:solidFill>
                  <a:prstClr val="black"/>
                </a:solidFill>
                <a:latin typeface="Bookman Old Style" panose="02050604050505020204" pitchFamily="18" charset="0"/>
              </a:rPr>
              <a:t>) </a:t>
            </a:r>
          </a:p>
          <a:p>
            <a:endParaRPr lang="en-US" dirty="0"/>
          </a:p>
        </p:txBody>
      </p:sp>
      <p:pic>
        <p:nvPicPr>
          <p:cNvPr id="4" name="Picture 3"/>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133105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normAutofit fontScale="85000" lnSpcReduction="20000"/>
          </a:bodyPr>
          <a:lstStyle/>
          <a:p>
            <a:pPr marL="274320" eaLnBrk="1" fontAlgn="auto" hangingPunct="1">
              <a:spcAft>
                <a:spcPts val="0"/>
              </a:spcAft>
              <a:defRPr/>
            </a:pPr>
            <a:r>
              <a:rPr lang="en-US" altLang="en-US" sz="2800" dirty="0" smtClean="0">
                <a:solidFill>
                  <a:schemeClr val="tx1"/>
                </a:solidFill>
                <a:latin typeface="Bookman Old Style" panose="02050604050505020204" pitchFamily="18" charset="0"/>
              </a:rPr>
              <a:t>FAFSA used to determine Federal Eligibility</a:t>
            </a:r>
          </a:p>
          <a:p>
            <a:pPr marL="274320" eaLnBrk="1" fontAlgn="auto" hangingPunct="1">
              <a:spcAft>
                <a:spcPts val="0"/>
              </a:spcAft>
              <a:defRPr/>
            </a:pPr>
            <a:r>
              <a:rPr lang="en-US" altLang="en-US" sz="2800" dirty="0" smtClean="0">
                <a:solidFill>
                  <a:schemeClr val="tx1"/>
                </a:solidFill>
                <a:latin typeface="Bookman Old Style" panose="02050604050505020204" pitchFamily="18" charset="0"/>
              </a:rPr>
              <a:t>CSS Profile used to determine Institutional Eligibility </a:t>
            </a:r>
          </a:p>
          <a:p>
            <a:pPr marL="548958" lvl="1" eaLnBrk="1" fontAlgn="auto" hangingPunct="1">
              <a:spcAft>
                <a:spcPts val="0"/>
              </a:spcAft>
              <a:defRPr/>
            </a:pPr>
            <a:r>
              <a:rPr lang="en-US" altLang="en-US" sz="2600" dirty="0" smtClean="0">
                <a:solidFill>
                  <a:schemeClr val="tx1"/>
                </a:solidFill>
                <a:latin typeface="Bookman Old Style" panose="02050604050505020204" pitchFamily="18" charset="0"/>
              </a:rPr>
              <a:t>Includes home equity, adds back business losses, etc. Gives more well-rounded view of a family’s finances</a:t>
            </a:r>
          </a:p>
          <a:p>
            <a:pPr marL="274320" eaLnBrk="1" fontAlgn="auto" hangingPunct="1">
              <a:spcAft>
                <a:spcPts val="0"/>
              </a:spcAft>
              <a:defRPr/>
            </a:pPr>
            <a:r>
              <a:rPr lang="en-US" altLang="en-US" sz="2800" dirty="0" smtClean="0">
                <a:solidFill>
                  <a:schemeClr val="tx1"/>
                </a:solidFill>
                <a:latin typeface="Bookman Old Style" panose="02050604050505020204" pitchFamily="18" charset="0"/>
              </a:rPr>
              <a:t>Student </a:t>
            </a:r>
            <a:r>
              <a:rPr lang="en-US" altLang="en-US" sz="2800" dirty="0">
                <a:solidFill>
                  <a:schemeClr val="tx1"/>
                </a:solidFill>
                <a:latin typeface="Bookman Old Style" panose="02050604050505020204" pitchFamily="18" charset="0"/>
              </a:rPr>
              <a:t>has different spot in the applicant pool from school to school-Merit awards</a:t>
            </a:r>
          </a:p>
          <a:p>
            <a:pPr marL="274320" eaLnBrk="1" fontAlgn="auto" hangingPunct="1">
              <a:spcAft>
                <a:spcPts val="0"/>
              </a:spcAft>
              <a:defRPr/>
            </a:pPr>
            <a:r>
              <a:rPr lang="en-US" altLang="en-US" sz="2800" dirty="0">
                <a:solidFill>
                  <a:schemeClr val="tx1"/>
                </a:solidFill>
                <a:latin typeface="Bookman Old Style" panose="02050604050505020204" pitchFamily="18" charset="0"/>
              </a:rPr>
              <a:t>Cost of schools different </a:t>
            </a:r>
          </a:p>
          <a:p>
            <a:pPr marL="274320" eaLnBrk="1" fontAlgn="auto" hangingPunct="1">
              <a:spcAft>
                <a:spcPts val="0"/>
              </a:spcAft>
              <a:defRPr/>
            </a:pPr>
            <a:r>
              <a:rPr lang="en-US" altLang="en-US" sz="2800" dirty="0">
                <a:solidFill>
                  <a:schemeClr val="tx1"/>
                </a:solidFill>
                <a:latin typeface="Bookman Old Style" panose="02050604050505020204" pitchFamily="18" charset="0"/>
              </a:rPr>
              <a:t>School using Federal EFC vs. Institutional EFC</a:t>
            </a:r>
          </a:p>
          <a:p>
            <a:pPr marL="274320" eaLnBrk="1" fontAlgn="auto" hangingPunct="1">
              <a:spcAft>
                <a:spcPts val="0"/>
              </a:spcAft>
              <a:defRPr/>
            </a:pPr>
            <a:r>
              <a:rPr lang="en-US" altLang="en-US" sz="2800" dirty="0">
                <a:solidFill>
                  <a:schemeClr val="tx1"/>
                </a:solidFill>
                <a:latin typeface="Bookman Old Style" panose="02050604050505020204" pitchFamily="18" charset="0"/>
              </a:rPr>
              <a:t>School’s use of Institutional Methodology is different therefore different Institutional EFC</a:t>
            </a:r>
          </a:p>
          <a:p>
            <a:pPr marL="274320" eaLnBrk="1" fontAlgn="auto" hangingPunct="1">
              <a:spcAft>
                <a:spcPts val="0"/>
              </a:spcAft>
              <a:defRPr/>
            </a:pPr>
            <a:r>
              <a:rPr lang="en-US" altLang="en-US" sz="2800" dirty="0">
                <a:solidFill>
                  <a:schemeClr val="tx1"/>
                </a:solidFill>
                <a:latin typeface="Bookman Old Style" panose="02050604050505020204" pitchFamily="18" charset="0"/>
              </a:rPr>
              <a:t>Some schools have more money to give out than </a:t>
            </a:r>
            <a:r>
              <a:rPr lang="en-US" altLang="en-US" sz="2800" dirty="0" smtClean="0">
                <a:solidFill>
                  <a:schemeClr val="tx1"/>
                </a:solidFill>
                <a:latin typeface="Bookman Old Style" panose="02050604050505020204" pitchFamily="18" charset="0"/>
              </a:rPr>
              <a:t>others</a:t>
            </a:r>
          </a:p>
          <a:p>
            <a:pPr marL="274320" eaLnBrk="1" fontAlgn="auto" hangingPunct="1">
              <a:spcAft>
                <a:spcPts val="0"/>
              </a:spcAft>
              <a:defRPr/>
            </a:pPr>
            <a:r>
              <a:rPr lang="en-US" altLang="en-US" sz="2800" dirty="0" smtClean="0">
                <a:solidFill>
                  <a:schemeClr val="tx1"/>
                </a:solidFill>
                <a:latin typeface="Bookman Old Style" panose="02050604050505020204" pitchFamily="18" charset="0"/>
              </a:rPr>
              <a:t>Make sure you compare from school to school!</a:t>
            </a:r>
            <a:endParaRPr lang="en-US" altLang="en-US" sz="2800" dirty="0">
              <a:solidFill>
                <a:schemeClr val="tx1"/>
              </a:solidFill>
              <a:latin typeface="Bookman Old Style" panose="02050604050505020204" pitchFamily="18" charset="0"/>
            </a:endParaRPr>
          </a:p>
        </p:txBody>
      </p:sp>
      <p:sp>
        <p:nvSpPr>
          <p:cNvPr id="22530" name="Rectangle 2"/>
          <p:cNvSpPr>
            <a:spLocks noGrp="1" noChangeArrowheads="1"/>
          </p:cNvSpPr>
          <p:nvPr>
            <p:ph type="title"/>
          </p:nvPr>
        </p:nvSpPr>
        <p:spPr/>
        <p:txBody>
          <a:bodyPr/>
          <a:lstStyle/>
          <a:p>
            <a:pPr eaLnBrk="1" fontAlgn="auto" hangingPunct="1">
              <a:spcAft>
                <a:spcPts val="0"/>
              </a:spcAft>
              <a:defRPr/>
            </a:pPr>
            <a:r>
              <a:rPr lang="en-US" altLang="en-US" sz="2800" dirty="0">
                <a:latin typeface="Bookman Old Style" panose="02050604050505020204" pitchFamily="18" charset="0"/>
              </a:rPr>
              <a:t>Why Packages Differ from School to School</a:t>
            </a:r>
          </a:p>
        </p:txBody>
      </p:sp>
      <p:pic>
        <p:nvPicPr>
          <p:cNvPr id="4" name="Picture 3"/>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2778278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1"/>
                </a:solidFill>
                <a:latin typeface="Bookman Old Style" panose="02050604050505020204" pitchFamily="18" charset="0"/>
              </a:rPr>
              <a:t>Ask each school if the award is guaranteed all four years or is dependent on FAFSA/CSS Profile, etc.</a:t>
            </a:r>
          </a:p>
          <a:p>
            <a:r>
              <a:rPr lang="en-US" dirty="0" smtClean="0">
                <a:solidFill>
                  <a:schemeClr val="tx1"/>
                </a:solidFill>
                <a:latin typeface="Bookman Old Style" panose="02050604050505020204" pitchFamily="18" charset="0"/>
              </a:rPr>
              <a:t>Usually, merit awards are guaranteed (contingent on academic performance)</a:t>
            </a:r>
          </a:p>
          <a:p>
            <a:r>
              <a:rPr lang="en-US" dirty="0" smtClean="0">
                <a:solidFill>
                  <a:schemeClr val="tx1"/>
                </a:solidFill>
                <a:latin typeface="Bookman Old Style" panose="02050604050505020204" pitchFamily="18" charset="0"/>
              </a:rPr>
              <a:t>Need-based are usually dependent on the FAFSA/CSS Profile EFC each year</a:t>
            </a:r>
          </a:p>
          <a:p>
            <a:r>
              <a:rPr lang="en-US" dirty="0" smtClean="0">
                <a:solidFill>
                  <a:schemeClr val="tx1"/>
                </a:solidFill>
                <a:latin typeface="Bookman Old Style" panose="02050604050505020204" pitchFamily="18" charset="0"/>
              </a:rPr>
              <a:t>Enter information in the net price calculator to see what aid will be if the number in college changes or if you estimate an increase to your income in the future</a:t>
            </a:r>
          </a:p>
          <a:p>
            <a:r>
              <a:rPr lang="en-US" dirty="0" smtClean="0">
                <a:solidFill>
                  <a:schemeClr val="tx1"/>
                </a:solidFill>
                <a:latin typeface="Bookman Old Style" panose="02050604050505020204" pitchFamily="18" charset="0"/>
              </a:rPr>
              <a:t>Don’t be afraid to call the Financial Aid Office and try to map out the next four years with them</a:t>
            </a:r>
            <a:endParaRPr lang="en-US" dirty="0">
              <a:solidFill>
                <a:schemeClr val="tx1"/>
              </a:solidFill>
              <a:latin typeface="Bookman Old Style" panose="02050604050505020204" pitchFamily="18" charset="0"/>
            </a:endParaRPr>
          </a:p>
        </p:txBody>
      </p:sp>
      <p:sp>
        <p:nvSpPr>
          <p:cNvPr id="3" name="Title 2"/>
          <p:cNvSpPr>
            <a:spLocks noGrp="1"/>
          </p:cNvSpPr>
          <p:nvPr>
            <p:ph type="title"/>
          </p:nvPr>
        </p:nvSpPr>
        <p:spPr/>
        <p:txBody>
          <a:bodyPr/>
          <a:lstStyle/>
          <a:p>
            <a:r>
              <a:rPr lang="en-US" sz="3000" dirty="0" smtClean="0">
                <a:latin typeface="Bookman Old Style" panose="02050604050505020204" pitchFamily="18" charset="0"/>
              </a:rPr>
              <a:t>How can I best estimate the next 4 years?</a:t>
            </a:r>
            <a:endParaRPr lang="en-US" sz="3000" dirty="0">
              <a:latin typeface="Bookman Old Style" panose="02050604050505020204" pitchFamily="18" charset="0"/>
            </a:endParaRPr>
          </a:p>
        </p:txBody>
      </p:sp>
      <p:pic>
        <p:nvPicPr>
          <p:cNvPr id="4" name="Picture 3"/>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1603304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457200" lvl="0" indent="-457200" eaLnBrk="1" fontAlgn="auto" hangingPunct="1">
              <a:lnSpc>
                <a:spcPct val="90000"/>
              </a:lnSpc>
              <a:spcBef>
                <a:spcPts val="1000"/>
              </a:spcBef>
              <a:spcAft>
                <a:spcPts val="0"/>
              </a:spcAft>
              <a:buFont typeface="Wingdings" panose="05000000000000000000" pitchFamily="2" charset="2"/>
              <a:buChar char="§"/>
            </a:pPr>
            <a:r>
              <a:rPr lang="en-US" sz="2800" b="1" u="sng" spc="0" dirty="0">
                <a:solidFill>
                  <a:prstClr val="black"/>
                </a:solidFill>
                <a:latin typeface="Bookman Old Style" panose="02050604050505020204" pitchFamily="18" charset="0"/>
              </a:rPr>
              <a:t>Net Price Calculators</a:t>
            </a:r>
            <a:r>
              <a:rPr lang="en-US" sz="2800" spc="0" dirty="0">
                <a:solidFill>
                  <a:prstClr val="black"/>
                </a:solidFill>
                <a:latin typeface="Bookman Old Style" panose="02050604050505020204" pitchFamily="18" charset="0"/>
              </a:rPr>
              <a:t>: provide an estimate of financial aid eligibility and remaining </a:t>
            </a:r>
            <a:r>
              <a:rPr lang="en-US" sz="2800" spc="0" dirty="0" smtClean="0">
                <a:solidFill>
                  <a:prstClr val="black"/>
                </a:solidFill>
                <a:latin typeface="Bookman Old Style" panose="02050604050505020204" pitchFamily="18" charset="0"/>
              </a:rPr>
              <a:t>costs (available on all schools’ websites!)</a:t>
            </a:r>
            <a:endParaRPr lang="en-US" sz="2800" spc="0" dirty="0">
              <a:solidFill>
                <a:prstClr val="black"/>
              </a:solidFill>
              <a:latin typeface="Bookman Old Style" panose="02050604050505020204" pitchFamily="18" charset="0"/>
            </a:endParaRPr>
          </a:p>
          <a:p>
            <a:pPr marL="457200" lvl="0" indent="-457200" eaLnBrk="1" fontAlgn="auto" hangingPunct="1">
              <a:lnSpc>
                <a:spcPct val="90000"/>
              </a:lnSpc>
              <a:spcBef>
                <a:spcPts val="1000"/>
              </a:spcBef>
              <a:spcAft>
                <a:spcPts val="0"/>
              </a:spcAft>
              <a:buFont typeface="Wingdings" panose="05000000000000000000" pitchFamily="2" charset="2"/>
              <a:buChar char="§"/>
            </a:pPr>
            <a:r>
              <a:rPr lang="en-US" sz="2800" b="1" u="sng" spc="0" dirty="0">
                <a:solidFill>
                  <a:prstClr val="black"/>
                </a:solidFill>
                <a:latin typeface="Bookman Old Style" panose="02050604050505020204" pitchFamily="18" charset="0"/>
              </a:rPr>
              <a:t>Apply to a “safety school” for financial aid:</a:t>
            </a:r>
            <a:r>
              <a:rPr lang="en-US" sz="2800" spc="0" dirty="0">
                <a:solidFill>
                  <a:prstClr val="black"/>
                </a:solidFill>
                <a:latin typeface="Bookman Old Style" panose="02050604050505020204" pitchFamily="18" charset="0"/>
              </a:rPr>
              <a:t> Add a school to your list that is not only a “safety school” academically, but financially affordable   </a:t>
            </a:r>
          </a:p>
          <a:p>
            <a:pPr marL="457200" lvl="0" indent="-457200" eaLnBrk="1" fontAlgn="auto" hangingPunct="1">
              <a:lnSpc>
                <a:spcPct val="90000"/>
              </a:lnSpc>
              <a:spcBef>
                <a:spcPts val="1000"/>
              </a:spcBef>
              <a:spcAft>
                <a:spcPts val="0"/>
              </a:spcAft>
              <a:buFont typeface="Wingdings" panose="05000000000000000000" pitchFamily="2" charset="2"/>
              <a:buChar char="§"/>
            </a:pPr>
            <a:r>
              <a:rPr lang="en-US" sz="2800" b="1" u="sng" spc="0" dirty="0">
                <a:solidFill>
                  <a:prstClr val="black"/>
                </a:solidFill>
                <a:latin typeface="Bookman Old Style" panose="02050604050505020204" pitchFamily="18" charset="0"/>
              </a:rPr>
              <a:t>Compare all awards before deciding:</a:t>
            </a:r>
            <a:r>
              <a:rPr lang="en-US" sz="2800" spc="0" dirty="0">
                <a:solidFill>
                  <a:prstClr val="black"/>
                </a:solidFill>
                <a:latin typeface="Bookman Old Style" panose="02050604050505020204" pitchFamily="18" charset="0"/>
              </a:rPr>
              <a:t> Do not make a financial commitment until you have compared all financial aid awards. </a:t>
            </a:r>
            <a:r>
              <a:rPr lang="en-US" sz="2800" i="1" spc="0" dirty="0">
                <a:solidFill>
                  <a:prstClr val="black"/>
                </a:solidFill>
                <a:latin typeface="Bookman Old Style" panose="02050604050505020204" pitchFamily="18" charset="0"/>
              </a:rPr>
              <a:t>Most deposits are non-refundable! </a:t>
            </a:r>
          </a:p>
          <a:p>
            <a:pPr marL="457200" lvl="0" indent="-457200" eaLnBrk="1" fontAlgn="auto" hangingPunct="1">
              <a:lnSpc>
                <a:spcPct val="90000"/>
              </a:lnSpc>
              <a:spcBef>
                <a:spcPts val="1000"/>
              </a:spcBef>
              <a:spcAft>
                <a:spcPts val="0"/>
              </a:spcAft>
              <a:buFont typeface="Wingdings" panose="05000000000000000000" pitchFamily="2" charset="2"/>
              <a:buChar char="§"/>
            </a:pPr>
            <a:r>
              <a:rPr lang="en-US" sz="2800" b="1" u="sng" spc="0" dirty="0">
                <a:solidFill>
                  <a:prstClr val="black"/>
                </a:solidFill>
                <a:latin typeface="Bookman Old Style" panose="02050604050505020204" pitchFamily="18" charset="0"/>
              </a:rPr>
              <a:t>Involve the student in the financial process:</a:t>
            </a:r>
            <a:r>
              <a:rPr lang="en-US" sz="2800" spc="0" dirty="0">
                <a:solidFill>
                  <a:prstClr val="black"/>
                </a:solidFill>
                <a:latin typeface="Bookman Old Style" panose="02050604050505020204" pitchFamily="18" charset="0"/>
              </a:rPr>
              <a:t> Some student loans will be the student’s responsibility to repay, they should be aware of what they are borrowing </a:t>
            </a:r>
            <a:endParaRPr lang="en-US" sz="2800" b="1" u="sng" spc="0" dirty="0">
              <a:solidFill>
                <a:prstClr val="black"/>
              </a:solidFill>
              <a:latin typeface="Bookman Old Style" panose="02050604050505020204" pitchFamily="18" charset="0"/>
            </a:endParaRPr>
          </a:p>
          <a:p>
            <a:endParaRPr lang="en-US" dirty="0"/>
          </a:p>
        </p:txBody>
      </p:sp>
      <p:sp>
        <p:nvSpPr>
          <p:cNvPr id="3" name="Title 2"/>
          <p:cNvSpPr>
            <a:spLocks noGrp="1"/>
          </p:cNvSpPr>
          <p:nvPr>
            <p:ph type="title"/>
          </p:nvPr>
        </p:nvSpPr>
        <p:spPr/>
        <p:txBody>
          <a:bodyPr/>
          <a:lstStyle/>
          <a:p>
            <a:r>
              <a:rPr lang="en-US" sz="3000" dirty="0" smtClean="0">
                <a:latin typeface="Bookman Old Style" panose="02050604050505020204" pitchFamily="18" charset="0"/>
              </a:rPr>
              <a:t>Never rule out college because of cost</a:t>
            </a:r>
            <a:endParaRPr lang="en-US" sz="3000" dirty="0">
              <a:latin typeface="Bookman Old Style" panose="02050604050505020204" pitchFamily="18" charset="0"/>
            </a:endParaRPr>
          </a:p>
        </p:txBody>
      </p:sp>
      <p:pic>
        <p:nvPicPr>
          <p:cNvPr id="4" name="Picture 3"/>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122182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073" y="1767308"/>
            <a:ext cx="11209867" cy="4406900"/>
          </a:xfrm>
        </p:spPr>
        <p:txBody>
          <a:bodyPr>
            <a:normAutofit fontScale="85000" lnSpcReduction="20000"/>
          </a:bodyPr>
          <a:lstStyle/>
          <a:p>
            <a:r>
              <a:rPr lang="en-US" dirty="0" smtClean="0">
                <a:solidFill>
                  <a:schemeClr val="tx1"/>
                </a:solidFill>
                <a:latin typeface="Bookman Old Style" panose="02050604050505020204" pitchFamily="18" charset="0"/>
              </a:rPr>
              <a:t>Guiding Principles of Financial Aid</a:t>
            </a:r>
          </a:p>
          <a:p>
            <a:r>
              <a:rPr lang="en-US" dirty="0">
                <a:solidFill>
                  <a:schemeClr val="tx1"/>
                </a:solidFill>
                <a:latin typeface="Bookman Old Style" panose="02050604050505020204" pitchFamily="18" charset="0"/>
              </a:rPr>
              <a:t>What </a:t>
            </a:r>
            <a:r>
              <a:rPr lang="en-US" dirty="0" smtClean="0">
                <a:solidFill>
                  <a:schemeClr val="tx1"/>
                </a:solidFill>
                <a:latin typeface="Bookman Old Style" panose="02050604050505020204" pitchFamily="18" charset="0"/>
              </a:rPr>
              <a:t>Forms </a:t>
            </a:r>
            <a:r>
              <a:rPr lang="en-US" dirty="0">
                <a:solidFill>
                  <a:schemeClr val="tx1"/>
                </a:solidFill>
                <a:latin typeface="Bookman Old Style" panose="02050604050505020204" pitchFamily="18" charset="0"/>
              </a:rPr>
              <a:t>to </a:t>
            </a:r>
            <a:r>
              <a:rPr lang="en-US" dirty="0" smtClean="0">
                <a:solidFill>
                  <a:schemeClr val="tx1"/>
                </a:solidFill>
                <a:latin typeface="Bookman Old Style" panose="02050604050505020204" pitchFamily="18" charset="0"/>
              </a:rPr>
              <a:t>Complete</a:t>
            </a:r>
            <a:endParaRPr lang="en-US" dirty="0">
              <a:solidFill>
                <a:schemeClr val="tx1"/>
              </a:solidFill>
              <a:latin typeface="Bookman Old Style" panose="02050604050505020204" pitchFamily="18" charset="0"/>
            </a:endParaRPr>
          </a:p>
          <a:p>
            <a:r>
              <a:rPr lang="en-US" dirty="0">
                <a:solidFill>
                  <a:schemeClr val="tx1"/>
                </a:solidFill>
                <a:latin typeface="Bookman Old Style" panose="02050604050505020204" pitchFamily="18" charset="0"/>
              </a:rPr>
              <a:t>Who </a:t>
            </a:r>
            <a:r>
              <a:rPr lang="en-US" dirty="0" smtClean="0">
                <a:solidFill>
                  <a:schemeClr val="tx1"/>
                </a:solidFill>
                <a:latin typeface="Bookman Old Style" panose="02050604050505020204" pitchFamily="18" charset="0"/>
              </a:rPr>
              <a:t>Should File </a:t>
            </a:r>
            <a:r>
              <a:rPr lang="en-US" dirty="0">
                <a:solidFill>
                  <a:schemeClr val="tx1"/>
                </a:solidFill>
                <a:latin typeface="Bookman Old Style" panose="02050604050505020204" pitchFamily="18" charset="0"/>
              </a:rPr>
              <a:t>a FAFSA/CSS Profile?</a:t>
            </a:r>
          </a:p>
          <a:p>
            <a:r>
              <a:rPr lang="en-US" dirty="0">
                <a:solidFill>
                  <a:schemeClr val="tx1"/>
                </a:solidFill>
                <a:latin typeface="Bookman Old Style" panose="02050604050505020204" pitchFamily="18" charset="0"/>
              </a:rPr>
              <a:t>How is </a:t>
            </a:r>
            <a:r>
              <a:rPr lang="en-US" dirty="0" smtClean="0">
                <a:solidFill>
                  <a:schemeClr val="tx1"/>
                </a:solidFill>
                <a:latin typeface="Bookman Old Style" panose="02050604050505020204" pitchFamily="18" charset="0"/>
              </a:rPr>
              <a:t>Financial Aid Calculated?</a:t>
            </a:r>
          </a:p>
          <a:p>
            <a:r>
              <a:rPr lang="en-US" dirty="0" smtClean="0">
                <a:solidFill>
                  <a:schemeClr val="tx1"/>
                </a:solidFill>
                <a:latin typeface="Bookman Old Style" panose="02050604050505020204" pitchFamily="18" charset="0"/>
              </a:rPr>
              <a:t>Determining Financial Need</a:t>
            </a:r>
            <a:endParaRPr lang="en-US" dirty="0">
              <a:solidFill>
                <a:schemeClr val="tx1"/>
              </a:solidFill>
              <a:latin typeface="Bookman Old Style" panose="02050604050505020204" pitchFamily="18" charset="0"/>
            </a:endParaRPr>
          </a:p>
          <a:p>
            <a:r>
              <a:rPr lang="en-US" dirty="0" smtClean="0">
                <a:solidFill>
                  <a:schemeClr val="tx1"/>
                </a:solidFill>
                <a:latin typeface="Bookman Old Style" panose="02050604050505020204" pitchFamily="18" charset="0"/>
              </a:rPr>
              <a:t>What to Expect in a Financial Aid Award</a:t>
            </a:r>
          </a:p>
          <a:p>
            <a:r>
              <a:rPr lang="en-US" dirty="0" smtClean="0">
                <a:solidFill>
                  <a:schemeClr val="tx1"/>
                </a:solidFill>
                <a:latin typeface="Bookman Old Style" panose="02050604050505020204" pitchFamily="18" charset="0"/>
              </a:rPr>
              <a:t>Sources of Financial Aid</a:t>
            </a:r>
          </a:p>
          <a:p>
            <a:r>
              <a:rPr lang="en-US" dirty="0" smtClean="0">
                <a:solidFill>
                  <a:schemeClr val="tx1"/>
                </a:solidFill>
                <a:latin typeface="Bookman Old Style" panose="02050604050505020204" pitchFamily="18" charset="0"/>
              </a:rPr>
              <a:t>Outside Scholarships/Alternative Financing</a:t>
            </a:r>
            <a:endParaRPr lang="en-US" dirty="0">
              <a:solidFill>
                <a:schemeClr val="tx1"/>
              </a:solidFill>
              <a:latin typeface="Bookman Old Style" panose="02050604050505020204" pitchFamily="18" charset="0"/>
            </a:endParaRPr>
          </a:p>
          <a:p>
            <a:r>
              <a:rPr lang="en-US" dirty="0">
                <a:solidFill>
                  <a:schemeClr val="tx1"/>
                </a:solidFill>
                <a:latin typeface="Bookman Old Style" panose="02050604050505020204" pitchFamily="18" charset="0"/>
              </a:rPr>
              <a:t>Can </a:t>
            </a:r>
            <a:r>
              <a:rPr lang="en-US" dirty="0" smtClean="0">
                <a:solidFill>
                  <a:schemeClr val="tx1"/>
                </a:solidFill>
                <a:latin typeface="Bookman Old Style" panose="02050604050505020204" pitchFamily="18" charset="0"/>
              </a:rPr>
              <a:t>My Award Change Each Year?</a:t>
            </a:r>
            <a:endParaRPr lang="en-US" dirty="0">
              <a:solidFill>
                <a:schemeClr val="tx1"/>
              </a:solidFill>
              <a:latin typeface="Bookman Old Style" panose="02050604050505020204" pitchFamily="18" charset="0"/>
            </a:endParaRPr>
          </a:p>
          <a:p>
            <a:r>
              <a:rPr lang="en-US" dirty="0">
                <a:solidFill>
                  <a:schemeClr val="tx1"/>
                </a:solidFill>
                <a:latin typeface="Bookman Old Style" panose="02050604050505020204" pitchFamily="18" charset="0"/>
              </a:rPr>
              <a:t>Comparing </a:t>
            </a:r>
            <a:r>
              <a:rPr lang="en-US" dirty="0" smtClean="0">
                <a:solidFill>
                  <a:schemeClr val="tx1"/>
                </a:solidFill>
                <a:latin typeface="Bookman Old Style" panose="02050604050505020204" pitchFamily="18" charset="0"/>
              </a:rPr>
              <a:t>College Award Letters</a:t>
            </a:r>
          </a:p>
          <a:p>
            <a:r>
              <a:rPr lang="en-US" dirty="0" smtClean="0">
                <a:solidFill>
                  <a:schemeClr val="tx1"/>
                </a:solidFill>
                <a:latin typeface="Bookman Old Style" panose="02050604050505020204" pitchFamily="18" charset="0"/>
              </a:rPr>
              <a:t>Estimating Next Four Years </a:t>
            </a:r>
          </a:p>
          <a:p>
            <a:r>
              <a:rPr lang="en-US" dirty="0" smtClean="0">
                <a:solidFill>
                  <a:schemeClr val="tx1"/>
                </a:solidFill>
                <a:latin typeface="Bookman Old Style" panose="02050604050505020204" pitchFamily="18" charset="0"/>
              </a:rPr>
              <a:t>Current Costs</a:t>
            </a:r>
            <a:endParaRPr lang="en-US" dirty="0">
              <a:solidFill>
                <a:schemeClr val="tx1"/>
              </a:solidFill>
              <a:latin typeface="Bookman Old Style" panose="02050604050505020204" pitchFamily="18" charset="0"/>
            </a:endParaRPr>
          </a:p>
          <a:p>
            <a:r>
              <a:rPr lang="en-US" dirty="0" smtClean="0">
                <a:solidFill>
                  <a:schemeClr val="tx1"/>
                </a:solidFill>
                <a:latin typeface="Bookman Old Style" panose="02050604050505020204" pitchFamily="18" charset="0"/>
              </a:rPr>
              <a:t>Important Dates and Deadlines</a:t>
            </a:r>
          </a:p>
          <a:p>
            <a:r>
              <a:rPr lang="en-US" dirty="0" smtClean="0">
                <a:solidFill>
                  <a:schemeClr val="tx1"/>
                </a:solidFill>
                <a:latin typeface="Bookman Old Style" panose="02050604050505020204" pitchFamily="18" charset="0"/>
              </a:rPr>
              <a:t>Financial Aid Timeline</a:t>
            </a:r>
          </a:p>
          <a:p>
            <a:r>
              <a:rPr lang="en-US" smtClean="0">
                <a:solidFill>
                  <a:schemeClr val="tx1"/>
                </a:solidFill>
                <a:latin typeface="Bookman Old Style" panose="02050604050505020204" pitchFamily="18" charset="0"/>
              </a:rPr>
              <a:t>Communication</a:t>
            </a:r>
            <a:endParaRPr lang="en-US" dirty="0" smtClean="0">
              <a:solidFill>
                <a:schemeClr val="tx1"/>
              </a:solidFill>
              <a:latin typeface="Bookman Old Style" panose="02050604050505020204" pitchFamily="18" charset="0"/>
            </a:endParaRPr>
          </a:p>
          <a:p>
            <a:r>
              <a:rPr lang="en-US" dirty="0" smtClean="0">
                <a:solidFill>
                  <a:schemeClr val="tx1"/>
                </a:solidFill>
                <a:latin typeface="Bookman Old Style" panose="02050604050505020204" pitchFamily="18" charset="0"/>
              </a:rPr>
              <a:t>Summary/Contact Us</a:t>
            </a:r>
          </a:p>
          <a:p>
            <a:endParaRPr lang="en-US" dirty="0"/>
          </a:p>
        </p:txBody>
      </p:sp>
      <p:sp>
        <p:nvSpPr>
          <p:cNvPr id="3" name="Title 2"/>
          <p:cNvSpPr>
            <a:spLocks noGrp="1"/>
          </p:cNvSpPr>
          <p:nvPr>
            <p:ph type="title"/>
          </p:nvPr>
        </p:nvSpPr>
        <p:spPr>
          <a:xfrm>
            <a:off x="444940" y="355600"/>
            <a:ext cx="11176000" cy="1054100"/>
          </a:xfrm>
        </p:spPr>
        <p:txBody>
          <a:bodyPr/>
          <a:lstStyle/>
          <a:p>
            <a:r>
              <a:rPr lang="en-US" dirty="0" smtClean="0">
                <a:latin typeface="Bookman Old Style" panose="02050604050505020204" pitchFamily="18" charset="0"/>
              </a:rPr>
              <a:t>agenda</a:t>
            </a:r>
            <a:endParaRPr lang="en-US" dirty="0">
              <a:latin typeface="Bookman Old Style" panose="02050604050505020204" pitchFamily="18" charset="0"/>
            </a:endParaRPr>
          </a:p>
        </p:txBody>
      </p:sp>
      <p:pic>
        <p:nvPicPr>
          <p:cNvPr id="4" name="Picture 3"/>
          <p:cNvPicPr>
            <a:picLocks noChangeAspect="1"/>
          </p:cNvPicPr>
          <p:nvPr/>
        </p:nvPicPr>
        <p:blipFill>
          <a:blip r:embed="rId2"/>
          <a:stretch>
            <a:fillRect/>
          </a:stretch>
        </p:blipFill>
        <p:spPr>
          <a:xfrm>
            <a:off x="7198013" y="2284123"/>
            <a:ext cx="3827775" cy="3636386"/>
          </a:xfrm>
          <a:prstGeom prst="rect">
            <a:avLst/>
          </a:prstGeom>
        </p:spPr>
      </p:pic>
      <p:pic>
        <p:nvPicPr>
          <p:cNvPr id="5" name="Picture 4"/>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3516379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0" y="1719263"/>
            <a:ext cx="11209867" cy="2141537"/>
          </a:xfrm>
        </p:spPr>
        <p:txBody>
          <a:bodyPr/>
          <a:lstStyle/>
          <a:p>
            <a:r>
              <a:rPr lang="en-US" dirty="0" smtClean="0">
                <a:solidFill>
                  <a:schemeClr val="tx1"/>
                </a:solidFill>
                <a:latin typeface="Bookman Old Style" panose="02050604050505020204" pitchFamily="18" charset="0"/>
              </a:rPr>
              <a:t>2020-2021 costs have not been finalized yet</a:t>
            </a:r>
          </a:p>
          <a:p>
            <a:r>
              <a:rPr lang="en-US" dirty="0" smtClean="0">
                <a:solidFill>
                  <a:schemeClr val="tx1"/>
                </a:solidFill>
                <a:latin typeface="Bookman Old Style" panose="02050604050505020204" pitchFamily="18" charset="0"/>
              </a:rPr>
              <a:t>Current </a:t>
            </a:r>
            <a:r>
              <a:rPr lang="en-US" b="1" dirty="0" smtClean="0">
                <a:solidFill>
                  <a:schemeClr val="tx1"/>
                </a:solidFill>
                <a:latin typeface="Bookman Old Style" panose="02050604050505020204" pitchFamily="18" charset="0"/>
              </a:rPr>
              <a:t>DIRECT COSTS </a:t>
            </a:r>
            <a:r>
              <a:rPr lang="en-US" dirty="0" smtClean="0">
                <a:solidFill>
                  <a:schemeClr val="tx1"/>
                </a:solidFill>
                <a:latin typeface="Bookman Old Style" panose="02050604050505020204" pitchFamily="18" charset="0"/>
              </a:rPr>
              <a:t>for Resident in 2019-2020 is:</a:t>
            </a:r>
          </a:p>
          <a:p>
            <a:pPr lvl="1"/>
            <a:r>
              <a:rPr lang="en-US" dirty="0" smtClean="0">
                <a:solidFill>
                  <a:schemeClr val="tx1"/>
                </a:solidFill>
                <a:latin typeface="Bookman Old Style" panose="02050604050505020204" pitchFamily="18" charset="0"/>
              </a:rPr>
              <a:t>Tuition: $52,438</a:t>
            </a:r>
          </a:p>
          <a:p>
            <a:pPr lvl="1"/>
            <a:r>
              <a:rPr lang="en-US" dirty="0" smtClean="0">
                <a:solidFill>
                  <a:schemeClr val="tx1"/>
                </a:solidFill>
                <a:latin typeface="Bookman Old Style" panose="02050604050505020204" pitchFamily="18" charset="0"/>
              </a:rPr>
              <a:t>Room:     $8,730 (traditional dorm)</a:t>
            </a:r>
          </a:p>
          <a:p>
            <a:pPr lvl="1"/>
            <a:r>
              <a:rPr lang="en-US" dirty="0" smtClean="0">
                <a:solidFill>
                  <a:schemeClr val="tx1"/>
                </a:solidFill>
                <a:latin typeface="Bookman Old Style" panose="02050604050505020204" pitchFamily="18" charset="0"/>
              </a:rPr>
              <a:t>Board:     $6,410 (unlimited meal plan)</a:t>
            </a:r>
          </a:p>
          <a:p>
            <a:pPr lvl="1"/>
            <a:r>
              <a:rPr lang="en-US" dirty="0" smtClean="0">
                <a:solidFill>
                  <a:schemeClr val="tx1"/>
                </a:solidFill>
                <a:latin typeface="Bookman Old Style" panose="02050604050505020204" pitchFamily="18" charset="0"/>
              </a:rPr>
              <a:t>TOTAL:   </a:t>
            </a:r>
            <a:r>
              <a:rPr lang="en-US" b="1" dirty="0" smtClean="0">
                <a:solidFill>
                  <a:schemeClr val="tx1"/>
                </a:solidFill>
                <a:latin typeface="Bookman Old Style" panose="02050604050505020204" pitchFamily="18" charset="0"/>
              </a:rPr>
              <a:t>$67,578</a:t>
            </a:r>
            <a:endParaRPr lang="en-US" b="1" dirty="0">
              <a:solidFill>
                <a:schemeClr val="tx1"/>
              </a:solidFill>
              <a:latin typeface="Bookman Old Style" panose="02050604050505020204" pitchFamily="18" charset="0"/>
            </a:endParaRPr>
          </a:p>
          <a:p>
            <a:pPr marL="365125" lvl="1" indent="0">
              <a:buNone/>
            </a:pPr>
            <a:endParaRPr lang="en-US" b="1" dirty="0" smtClean="0"/>
          </a:p>
        </p:txBody>
      </p:sp>
      <p:sp>
        <p:nvSpPr>
          <p:cNvPr id="3" name="Title 2"/>
          <p:cNvSpPr>
            <a:spLocks noGrp="1"/>
          </p:cNvSpPr>
          <p:nvPr>
            <p:ph type="title"/>
          </p:nvPr>
        </p:nvSpPr>
        <p:spPr/>
        <p:txBody>
          <a:bodyPr/>
          <a:lstStyle/>
          <a:p>
            <a:r>
              <a:rPr lang="en-US" sz="3000" dirty="0" smtClean="0">
                <a:latin typeface="Bookman Old Style" panose="02050604050505020204" pitchFamily="18" charset="0"/>
              </a:rPr>
              <a:t>2019-2020 Costs</a:t>
            </a:r>
            <a:endParaRPr lang="en-US" sz="3000" dirty="0">
              <a:latin typeface="Bookman Old Style" panose="02050604050505020204" pitchFamily="18" charset="0"/>
            </a:endParaRPr>
          </a:p>
        </p:txBody>
      </p:sp>
      <p:sp>
        <p:nvSpPr>
          <p:cNvPr id="4" name="TextBox 3"/>
          <p:cNvSpPr txBox="1"/>
          <p:nvPr/>
        </p:nvSpPr>
        <p:spPr>
          <a:xfrm>
            <a:off x="508000" y="3978811"/>
            <a:ext cx="6582228" cy="1661993"/>
          </a:xfrm>
          <a:prstGeom prst="rect">
            <a:avLst/>
          </a:prstGeom>
          <a:noFill/>
        </p:spPr>
        <p:txBody>
          <a:bodyPr wrap="square" rtlCol="0">
            <a:spAutoFit/>
          </a:bodyPr>
          <a:lstStyle/>
          <a:p>
            <a:pPr marL="342900" indent="-342900">
              <a:buClr>
                <a:schemeClr val="accent1"/>
              </a:buClr>
              <a:buFont typeface="Bookman Old Style" panose="02050604050505020204" pitchFamily="18" charset="0"/>
              <a:buChar char="■"/>
            </a:pPr>
            <a:r>
              <a:rPr lang="en-US" sz="2000" b="1" dirty="0" smtClean="0">
                <a:latin typeface="Bookman Old Style" panose="02050604050505020204" pitchFamily="18" charset="0"/>
              </a:rPr>
              <a:t>INDIRECT COSTS</a:t>
            </a:r>
          </a:p>
          <a:p>
            <a:pPr marL="742950" lvl="1" indent="-285750">
              <a:buClr>
                <a:schemeClr val="accent2"/>
              </a:buClr>
              <a:buFont typeface="Wingdings" panose="05000000000000000000" pitchFamily="2" charset="2"/>
              <a:buChar char="§"/>
            </a:pPr>
            <a:r>
              <a:rPr lang="en-US" dirty="0" smtClean="0">
                <a:latin typeface="Bookman Old Style" panose="02050604050505020204" pitchFamily="18" charset="0"/>
              </a:rPr>
              <a:t>Books: 		$1,100 (estimate)</a:t>
            </a:r>
          </a:p>
          <a:p>
            <a:pPr marL="742950" lvl="1" indent="-285750">
              <a:buClr>
                <a:schemeClr val="accent2"/>
              </a:buClr>
              <a:buFont typeface="Wingdings" panose="05000000000000000000" pitchFamily="2" charset="2"/>
              <a:buChar char="§"/>
            </a:pPr>
            <a:r>
              <a:rPr lang="en-US" dirty="0" smtClean="0">
                <a:latin typeface="Bookman Old Style" panose="02050604050505020204" pitchFamily="18" charset="0"/>
              </a:rPr>
              <a:t>Miscellaneous:     $1,052</a:t>
            </a:r>
          </a:p>
          <a:p>
            <a:pPr marL="742950" lvl="1" indent="-285750">
              <a:buClr>
                <a:schemeClr val="accent2"/>
              </a:buClr>
              <a:buFont typeface="Wingdings" panose="05000000000000000000" pitchFamily="2" charset="2"/>
              <a:buChar char="§"/>
            </a:pPr>
            <a:r>
              <a:rPr lang="en-US" dirty="0" smtClean="0">
                <a:latin typeface="Bookman Old Style" panose="02050604050505020204" pitchFamily="18" charset="0"/>
              </a:rPr>
              <a:t>*Health Insurance:$1,559</a:t>
            </a:r>
          </a:p>
          <a:p>
            <a:pPr marL="1200150" lvl="2" indent="-285750">
              <a:buClr>
                <a:schemeClr val="accent2"/>
              </a:buClr>
              <a:buFont typeface="Wingdings" panose="05000000000000000000" pitchFamily="2" charset="2"/>
              <a:buChar char="§"/>
            </a:pPr>
            <a:r>
              <a:rPr lang="en-US" sz="1400" b="1" i="1" dirty="0" smtClean="0">
                <a:latin typeface="Bookman Old Style" panose="02050604050505020204" pitchFamily="18" charset="0"/>
              </a:rPr>
              <a:t>*Only for students who are not covered by parent’s plan</a:t>
            </a:r>
          </a:p>
        </p:txBody>
      </p:sp>
      <p:pic>
        <p:nvPicPr>
          <p:cNvPr id="5" name="Picture 4"/>
          <p:cNvPicPr>
            <a:picLocks noChangeAspect="1"/>
          </p:cNvPicPr>
          <p:nvPr/>
        </p:nvPicPr>
        <p:blipFill>
          <a:blip r:embed="rId2"/>
          <a:stretch>
            <a:fillRect/>
          </a:stretch>
        </p:blipFill>
        <p:spPr>
          <a:xfrm>
            <a:off x="7040334" y="2572430"/>
            <a:ext cx="3609713" cy="3429227"/>
          </a:xfrm>
          <a:prstGeom prst="rect">
            <a:avLst/>
          </a:prstGeom>
        </p:spPr>
      </p:pic>
      <p:pic>
        <p:nvPicPr>
          <p:cNvPr id="6" name="Picture 5"/>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3844978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80039457"/>
              </p:ext>
            </p:extLst>
          </p:nvPr>
        </p:nvGraphicFramePr>
        <p:xfrm>
          <a:off x="474660" y="1900691"/>
          <a:ext cx="11209340" cy="3278006"/>
        </p:xfrm>
        <a:graphic>
          <a:graphicData uri="http://schemas.openxmlformats.org/drawingml/2006/table">
            <a:tbl>
              <a:tblPr firstRow="1" bandRow="1">
                <a:tableStyleId>{073A0DAA-6AF3-43AB-8588-CEC1D06C72B9}</a:tableStyleId>
              </a:tblPr>
              <a:tblGrid>
                <a:gridCol w="2802335">
                  <a:extLst>
                    <a:ext uri="{9D8B030D-6E8A-4147-A177-3AD203B41FA5}">
                      <a16:colId xmlns:a16="http://schemas.microsoft.com/office/drawing/2014/main" val="2453611807"/>
                    </a:ext>
                  </a:extLst>
                </a:gridCol>
                <a:gridCol w="2802335">
                  <a:extLst>
                    <a:ext uri="{9D8B030D-6E8A-4147-A177-3AD203B41FA5}">
                      <a16:colId xmlns:a16="http://schemas.microsoft.com/office/drawing/2014/main" val="407011484"/>
                    </a:ext>
                  </a:extLst>
                </a:gridCol>
                <a:gridCol w="2802335">
                  <a:extLst>
                    <a:ext uri="{9D8B030D-6E8A-4147-A177-3AD203B41FA5}">
                      <a16:colId xmlns:a16="http://schemas.microsoft.com/office/drawing/2014/main" val="1777252370"/>
                    </a:ext>
                  </a:extLst>
                </a:gridCol>
                <a:gridCol w="2802335">
                  <a:extLst>
                    <a:ext uri="{9D8B030D-6E8A-4147-A177-3AD203B41FA5}">
                      <a16:colId xmlns:a16="http://schemas.microsoft.com/office/drawing/2014/main" val="2688803990"/>
                    </a:ext>
                  </a:extLst>
                </a:gridCol>
              </a:tblGrid>
              <a:tr h="370840">
                <a:tc>
                  <a:txBody>
                    <a:bodyPr/>
                    <a:lstStyle/>
                    <a:p>
                      <a:r>
                        <a:rPr lang="en-US" dirty="0" smtClean="0"/>
                        <a:t>Early Decision I</a:t>
                      </a:r>
                      <a:endParaRPr lang="en-US" dirty="0"/>
                    </a:p>
                  </a:txBody>
                  <a:tcPr/>
                </a:tc>
                <a:tc>
                  <a:txBody>
                    <a:bodyPr/>
                    <a:lstStyle/>
                    <a:p>
                      <a:r>
                        <a:rPr lang="en-US" dirty="0" smtClean="0"/>
                        <a:t>Early Action</a:t>
                      </a:r>
                      <a:endParaRPr lang="en-US" dirty="0"/>
                    </a:p>
                  </a:txBody>
                  <a:tcPr/>
                </a:tc>
                <a:tc>
                  <a:txBody>
                    <a:bodyPr/>
                    <a:lstStyle/>
                    <a:p>
                      <a:r>
                        <a:rPr lang="en-US" dirty="0" smtClean="0"/>
                        <a:t>Early Decision II</a:t>
                      </a:r>
                      <a:endParaRPr lang="en-US" dirty="0"/>
                    </a:p>
                  </a:txBody>
                  <a:tcPr/>
                </a:tc>
                <a:tc>
                  <a:txBody>
                    <a:bodyPr/>
                    <a:lstStyle/>
                    <a:p>
                      <a:r>
                        <a:rPr lang="en-US" dirty="0" smtClean="0"/>
                        <a:t>Regular Decision</a:t>
                      </a:r>
                      <a:endParaRPr lang="en-US" dirty="0"/>
                    </a:p>
                  </a:txBody>
                  <a:tcPr/>
                </a:tc>
                <a:extLst>
                  <a:ext uri="{0D108BD9-81ED-4DB2-BD59-A6C34878D82A}">
                    <a16:rowId xmlns:a16="http://schemas.microsoft.com/office/drawing/2014/main" val="1768587586"/>
                  </a:ext>
                </a:extLst>
              </a:tr>
              <a:tr h="805497">
                <a:tc>
                  <a:txBody>
                    <a:bodyPr/>
                    <a:lstStyle/>
                    <a:p>
                      <a:r>
                        <a:rPr lang="en-US" sz="2000" dirty="0" smtClean="0"/>
                        <a:t>2020-2021</a:t>
                      </a:r>
                      <a:r>
                        <a:rPr lang="en-US" sz="2000" baseline="0" dirty="0" smtClean="0"/>
                        <a:t> FAFSA</a:t>
                      </a:r>
                    </a:p>
                    <a:p>
                      <a:r>
                        <a:rPr lang="en-US" sz="2000" baseline="0" dirty="0" smtClean="0"/>
                        <a:t> (due Nov. 1</a:t>
                      </a:r>
                      <a:r>
                        <a:rPr lang="en-US" sz="2000" baseline="30000" dirty="0" smtClean="0"/>
                        <a:t>st</a:t>
                      </a:r>
                      <a:r>
                        <a:rPr lang="en-US" sz="2000" baseline="0" dirty="0" smtClean="0"/>
                        <a:t>)</a:t>
                      </a:r>
                      <a:endParaRPr lang="en-US" sz="2000" dirty="0"/>
                    </a:p>
                  </a:txBody>
                  <a:tcPr/>
                </a:tc>
                <a:tc>
                  <a:txBody>
                    <a:bodyPr/>
                    <a:lstStyle/>
                    <a:p>
                      <a:r>
                        <a:rPr lang="en-US" sz="2000" dirty="0" smtClean="0"/>
                        <a:t>2020-2021</a:t>
                      </a:r>
                      <a:r>
                        <a:rPr lang="en-US" sz="2000" baseline="0" dirty="0" smtClean="0"/>
                        <a:t> FAFSA</a:t>
                      </a:r>
                    </a:p>
                    <a:p>
                      <a:r>
                        <a:rPr lang="en-US" sz="2000" baseline="0" dirty="0" smtClean="0"/>
                        <a:t> (due Nov. 15</a:t>
                      </a:r>
                      <a:r>
                        <a:rPr lang="en-US" sz="2000" baseline="30000" dirty="0" smtClean="0"/>
                        <a:t>th</a:t>
                      </a:r>
                      <a:r>
                        <a:rPr lang="en-US" sz="2000" baseline="0" dirty="0" smtClean="0"/>
                        <a:t>)</a:t>
                      </a:r>
                      <a:endParaRPr lang="en-US" sz="2000" dirty="0"/>
                    </a:p>
                  </a:txBody>
                  <a:tcPr/>
                </a:tc>
                <a:tc>
                  <a:txBody>
                    <a:bodyPr/>
                    <a:lstStyle/>
                    <a:p>
                      <a:r>
                        <a:rPr lang="en-US" sz="2000" dirty="0" smtClean="0"/>
                        <a:t>2020-2021 FAFSA </a:t>
                      </a:r>
                    </a:p>
                    <a:p>
                      <a:r>
                        <a:rPr lang="en-US" sz="2000" dirty="0" smtClean="0"/>
                        <a:t>(due</a:t>
                      </a:r>
                      <a:r>
                        <a:rPr lang="en-US" sz="2000" baseline="0" dirty="0" smtClean="0"/>
                        <a:t> Jan. 15</a:t>
                      </a:r>
                      <a:r>
                        <a:rPr lang="en-US" sz="2000" baseline="30000" dirty="0" smtClean="0"/>
                        <a:t>th</a:t>
                      </a:r>
                      <a:r>
                        <a:rPr lang="en-US" sz="2000" baseline="0" dirty="0" smtClean="0"/>
                        <a:t>)</a:t>
                      </a:r>
                      <a:endParaRPr lang="en-US" sz="2000" dirty="0"/>
                    </a:p>
                  </a:txBody>
                  <a:tcPr/>
                </a:tc>
                <a:tc>
                  <a:txBody>
                    <a:bodyPr/>
                    <a:lstStyle/>
                    <a:p>
                      <a:r>
                        <a:rPr lang="en-US" sz="2000" dirty="0" smtClean="0"/>
                        <a:t>2020-2021 FAFSA</a:t>
                      </a:r>
                    </a:p>
                    <a:p>
                      <a:r>
                        <a:rPr lang="en-US" sz="2000" dirty="0" smtClean="0"/>
                        <a:t> (due Feb.</a:t>
                      </a:r>
                      <a:r>
                        <a:rPr lang="en-US" sz="2000" baseline="0" dirty="0" smtClean="0"/>
                        <a:t> 1st)</a:t>
                      </a:r>
                      <a:endParaRPr lang="en-US" sz="2000" dirty="0"/>
                    </a:p>
                  </a:txBody>
                  <a:tcPr/>
                </a:tc>
                <a:extLst>
                  <a:ext uri="{0D108BD9-81ED-4DB2-BD59-A6C34878D82A}">
                    <a16:rowId xmlns:a16="http://schemas.microsoft.com/office/drawing/2014/main" val="3198504568"/>
                  </a:ext>
                </a:extLst>
              </a:tr>
              <a:tr h="1095829">
                <a:tc>
                  <a:txBody>
                    <a:bodyPr/>
                    <a:lstStyle/>
                    <a:p>
                      <a:r>
                        <a:rPr lang="en-US" sz="2000" dirty="0" smtClean="0"/>
                        <a:t>2020-2021 CSS</a:t>
                      </a:r>
                      <a:r>
                        <a:rPr lang="en-US" sz="2000" baseline="0" dirty="0" smtClean="0"/>
                        <a:t> Profile (due Nov. 1</a:t>
                      </a:r>
                      <a:r>
                        <a:rPr lang="en-US" sz="2000" baseline="30000" dirty="0" smtClean="0"/>
                        <a:t>st</a:t>
                      </a:r>
                      <a:r>
                        <a:rPr lang="en-US" sz="2000" baseline="0" dirty="0" smtClean="0"/>
                        <a:t>)</a:t>
                      </a:r>
                      <a:endParaRPr lang="en-US" sz="2000" dirty="0"/>
                    </a:p>
                  </a:txBody>
                  <a:tcPr/>
                </a:tc>
                <a:tc>
                  <a:txBody>
                    <a:bodyPr/>
                    <a:lstStyle/>
                    <a:p>
                      <a:r>
                        <a:rPr lang="en-US" sz="2000" dirty="0" smtClean="0"/>
                        <a:t>2020-2021 CSS Profile (due</a:t>
                      </a:r>
                      <a:r>
                        <a:rPr lang="en-US" sz="2000" baseline="0" dirty="0" smtClean="0"/>
                        <a:t> Nov. 15</a:t>
                      </a:r>
                      <a:r>
                        <a:rPr lang="en-US" sz="2000" baseline="30000" dirty="0" smtClean="0"/>
                        <a:t>th</a:t>
                      </a:r>
                      <a:r>
                        <a:rPr lang="en-US" sz="2000" baseline="0" dirty="0" smtClean="0"/>
                        <a:t>)</a:t>
                      </a:r>
                      <a:endParaRPr lang="en-US" sz="2000" dirty="0"/>
                    </a:p>
                  </a:txBody>
                  <a:tcPr/>
                </a:tc>
                <a:tc>
                  <a:txBody>
                    <a:bodyPr/>
                    <a:lstStyle/>
                    <a:p>
                      <a:r>
                        <a:rPr lang="en-US" sz="2000" dirty="0" smtClean="0"/>
                        <a:t>2020-2021</a:t>
                      </a:r>
                      <a:r>
                        <a:rPr lang="en-US" sz="2000" baseline="0" dirty="0" smtClean="0"/>
                        <a:t> CSS Profile (due Jan. 15</a:t>
                      </a:r>
                      <a:r>
                        <a:rPr lang="en-US" sz="2000" baseline="30000" dirty="0" smtClean="0"/>
                        <a:t>th</a:t>
                      </a:r>
                      <a:r>
                        <a:rPr lang="en-US" sz="2000" baseline="0" dirty="0" smtClean="0"/>
                        <a:t>)</a:t>
                      </a:r>
                    </a:p>
                  </a:txBody>
                  <a:tcPr/>
                </a:tc>
                <a:tc>
                  <a:txBody>
                    <a:bodyPr/>
                    <a:lstStyle/>
                    <a:p>
                      <a:r>
                        <a:rPr lang="en-US" sz="2000" dirty="0" smtClean="0"/>
                        <a:t>2020-2021 CSS Profile (due Feb. 1st)</a:t>
                      </a:r>
                      <a:endParaRPr lang="en-US" sz="2000" dirty="0"/>
                    </a:p>
                  </a:txBody>
                  <a:tcPr/>
                </a:tc>
                <a:extLst>
                  <a:ext uri="{0D108BD9-81ED-4DB2-BD59-A6C34878D82A}">
                    <a16:rowId xmlns:a16="http://schemas.microsoft.com/office/drawing/2014/main" val="4119516275"/>
                  </a:ext>
                </a:extLst>
              </a:tr>
              <a:tr h="370840">
                <a:tc>
                  <a:txBody>
                    <a:bodyPr/>
                    <a:lstStyle/>
                    <a:p>
                      <a:r>
                        <a:rPr lang="en-US" sz="2000" dirty="0" smtClean="0"/>
                        <a:t>2018 Business Tax Information</a:t>
                      </a:r>
                    </a:p>
                    <a:p>
                      <a:r>
                        <a:rPr lang="en-US" sz="2000" dirty="0" smtClean="0"/>
                        <a:t> (due Nov.</a:t>
                      </a:r>
                      <a:r>
                        <a:rPr lang="en-US" sz="2000" baseline="0" dirty="0" smtClean="0"/>
                        <a:t> 8</a:t>
                      </a:r>
                      <a:r>
                        <a:rPr lang="en-US" sz="2000" baseline="30000" dirty="0" smtClean="0"/>
                        <a:t>th</a:t>
                      </a:r>
                      <a:r>
                        <a:rPr lang="en-US" sz="2000" baseline="0" dirty="0" smtClean="0"/>
                        <a:t>)</a:t>
                      </a:r>
                      <a:endParaRPr lang="en-US" sz="2000" dirty="0"/>
                    </a:p>
                  </a:txBody>
                  <a:tcPr/>
                </a:tc>
                <a:tc>
                  <a:txBody>
                    <a:bodyPr/>
                    <a:lstStyle/>
                    <a:p>
                      <a:r>
                        <a:rPr lang="en-US" sz="2000" dirty="0" smtClean="0"/>
                        <a:t>2018 Business Tax Information</a:t>
                      </a:r>
                    </a:p>
                    <a:p>
                      <a:r>
                        <a:rPr lang="en-US" sz="2000" baseline="0" dirty="0" smtClean="0"/>
                        <a:t> (due Dec. 1</a:t>
                      </a:r>
                      <a:r>
                        <a:rPr lang="en-US" sz="2000" baseline="30000" dirty="0" smtClean="0"/>
                        <a:t>st</a:t>
                      </a:r>
                      <a:r>
                        <a:rPr lang="en-US" sz="2000" baseline="0" dirty="0" smtClean="0"/>
                        <a:t>)</a:t>
                      </a:r>
                      <a:endParaRPr lang="en-US" sz="2000" dirty="0"/>
                    </a:p>
                  </a:txBody>
                  <a:tcPr/>
                </a:tc>
                <a:tc>
                  <a:txBody>
                    <a:bodyPr/>
                    <a:lstStyle/>
                    <a:p>
                      <a:r>
                        <a:rPr lang="en-US" sz="2000" dirty="0" smtClean="0"/>
                        <a:t>2018 Business Tax Information</a:t>
                      </a:r>
                    </a:p>
                    <a:p>
                      <a:r>
                        <a:rPr lang="en-US" sz="2000" baseline="0" dirty="0" smtClean="0"/>
                        <a:t> (due Jan. 15</a:t>
                      </a:r>
                      <a:r>
                        <a:rPr lang="en-US" sz="2000" baseline="30000" dirty="0" smtClean="0"/>
                        <a:t>th</a:t>
                      </a:r>
                      <a:r>
                        <a:rPr lang="en-US" sz="2000" baseline="0" dirty="0" smtClean="0"/>
                        <a:t>)</a:t>
                      </a:r>
                      <a:endParaRPr lang="en-US" sz="2000" dirty="0"/>
                    </a:p>
                  </a:txBody>
                  <a:tcPr/>
                </a:tc>
                <a:tc>
                  <a:txBody>
                    <a:bodyPr/>
                    <a:lstStyle/>
                    <a:p>
                      <a:r>
                        <a:rPr lang="en-US" sz="2000" dirty="0" smtClean="0"/>
                        <a:t>2018 Business</a:t>
                      </a:r>
                      <a:r>
                        <a:rPr lang="en-US" sz="2000" baseline="0" dirty="0" smtClean="0"/>
                        <a:t> Tax Information</a:t>
                      </a:r>
                    </a:p>
                    <a:p>
                      <a:r>
                        <a:rPr lang="en-US" sz="2000" baseline="0" dirty="0" smtClean="0"/>
                        <a:t> (due Feb. 15</a:t>
                      </a:r>
                      <a:r>
                        <a:rPr lang="en-US" sz="2000" baseline="30000" dirty="0" smtClean="0"/>
                        <a:t>th</a:t>
                      </a:r>
                      <a:r>
                        <a:rPr lang="en-US" sz="2000" baseline="0" dirty="0" smtClean="0"/>
                        <a:t>)</a:t>
                      </a:r>
                      <a:endParaRPr lang="en-US" sz="2000" dirty="0"/>
                    </a:p>
                  </a:txBody>
                  <a:tcPr/>
                </a:tc>
                <a:extLst>
                  <a:ext uri="{0D108BD9-81ED-4DB2-BD59-A6C34878D82A}">
                    <a16:rowId xmlns:a16="http://schemas.microsoft.com/office/drawing/2014/main" val="1030156839"/>
                  </a:ext>
                </a:extLst>
              </a:tr>
            </a:tbl>
          </a:graphicData>
        </a:graphic>
      </p:graphicFrame>
      <p:sp>
        <p:nvSpPr>
          <p:cNvPr id="3" name="Title 2"/>
          <p:cNvSpPr>
            <a:spLocks noGrp="1"/>
          </p:cNvSpPr>
          <p:nvPr>
            <p:ph type="title"/>
          </p:nvPr>
        </p:nvSpPr>
        <p:spPr/>
        <p:txBody>
          <a:bodyPr/>
          <a:lstStyle/>
          <a:p>
            <a:r>
              <a:rPr lang="en-US" dirty="0" smtClean="0">
                <a:latin typeface="Bookman Old Style" panose="02050604050505020204" pitchFamily="18" charset="0"/>
              </a:rPr>
              <a:t>Important dates and deadlines</a:t>
            </a:r>
            <a:endParaRPr lang="en-US" dirty="0">
              <a:latin typeface="Bookman Old Style" panose="02050604050505020204" pitchFamily="18" charset="0"/>
            </a:endParaRPr>
          </a:p>
        </p:txBody>
      </p:sp>
      <p:sp>
        <p:nvSpPr>
          <p:cNvPr id="6" name="TextBox 5"/>
          <p:cNvSpPr txBox="1"/>
          <p:nvPr/>
        </p:nvSpPr>
        <p:spPr>
          <a:xfrm>
            <a:off x="474660" y="5404297"/>
            <a:ext cx="11097230" cy="954107"/>
          </a:xfrm>
          <a:prstGeom prst="rect">
            <a:avLst/>
          </a:prstGeom>
          <a:noFill/>
        </p:spPr>
        <p:txBody>
          <a:bodyPr wrap="square" rtlCol="0">
            <a:spAutoFit/>
          </a:bodyPr>
          <a:lstStyle/>
          <a:p>
            <a:pPr marL="285750" indent="-285750">
              <a:buClr>
                <a:schemeClr val="accent1"/>
              </a:buClr>
              <a:buFont typeface="Wingdings" panose="05000000000000000000" pitchFamily="2" charset="2"/>
              <a:buChar char="§"/>
            </a:pPr>
            <a:r>
              <a:rPr lang="en-US" sz="1400" dirty="0" smtClean="0">
                <a:latin typeface="Bookman Old Style" panose="02050604050505020204" pitchFamily="18" charset="0"/>
              </a:rPr>
              <a:t>FAFSA/CSS Profile are both available October 1, 2019</a:t>
            </a:r>
          </a:p>
          <a:p>
            <a:pPr marL="285750" indent="-285750">
              <a:buClr>
                <a:schemeClr val="accent1"/>
              </a:buClr>
              <a:buFont typeface="Wingdings" panose="05000000000000000000" pitchFamily="2" charset="2"/>
              <a:buChar char="§"/>
            </a:pPr>
            <a:r>
              <a:rPr lang="en-US" sz="1400" dirty="0" smtClean="0">
                <a:latin typeface="Bookman Old Style" panose="02050604050505020204" pitchFamily="18" charset="0"/>
              </a:rPr>
              <a:t>Documents must be IN to the office by these dates. Please allow enough processing time</a:t>
            </a:r>
          </a:p>
          <a:p>
            <a:pPr marL="285750" indent="-285750">
              <a:buClr>
                <a:schemeClr val="accent1"/>
              </a:buClr>
              <a:buFont typeface="Wingdings" panose="05000000000000000000" pitchFamily="2" charset="2"/>
              <a:buChar char="§"/>
            </a:pPr>
            <a:r>
              <a:rPr lang="en-US" sz="1400" dirty="0" smtClean="0">
                <a:latin typeface="Bookman Old Style" panose="02050604050505020204" pitchFamily="18" charset="0"/>
              </a:rPr>
              <a:t>Business Tax Information = (Schedule C, E, F, K-1, 1120s, 1120, 1065P)</a:t>
            </a:r>
          </a:p>
          <a:p>
            <a:pPr marL="285750" indent="-285750">
              <a:buClr>
                <a:schemeClr val="accent1"/>
              </a:buClr>
              <a:buFont typeface="Wingdings" panose="05000000000000000000" pitchFamily="2" charset="2"/>
              <a:buChar char="§"/>
            </a:pPr>
            <a:r>
              <a:rPr lang="en-US" sz="1400" dirty="0" smtClean="0">
                <a:latin typeface="Bookman Old Style" panose="02050604050505020204" pitchFamily="18" charset="0"/>
              </a:rPr>
              <a:t>We WILL collect personal taxes and W2s from student/parent to finalized, but will offer a tentative award without them</a:t>
            </a:r>
            <a:endParaRPr lang="en-US" sz="1400" dirty="0">
              <a:latin typeface="Bookman Old Style" panose="02050604050505020204" pitchFamily="18" charset="0"/>
            </a:endParaRPr>
          </a:p>
        </p:txBody>
      </p:sp>
      <p:pic>
        <p:nvPicPr>
          <p:cNvPr id="7" name="Picture 6"/>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399046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457200" lvl="0" indent="-457200" eaLnBrk="1" fontAlgn="auto" hangingPunct="1">
              <a:lnSpc>
                <a:spcPct val="90000"/>
              </a:lnSpc>
              <a:spcBef>
                <a:spcPts val="1000"/>
              </a:spcBef>
              <a:spcAft>
                <a:spcPts val="0"/>
              </a:spcAft>
              <a:buFont typeface="Wingdings" panose="05000000000000000000" pitchFamily="2" charset="2"/>
              <a:buChar char="§"/>
            </a:pPr>
            <a:r>
              <a:rPr lang="en-US" sz="2800" b="1" u="sng" spc="0" dirty="0">
                <a:solidFill>
                  <a:prstClr val="black"/>
                </a:solidFill>
                <a:latin typeface="Bookman Old Style" panose="02050604050505020204" pitchFamily="18" charset="0"/>
              </a:rPr>
              <a:t>October</a:t>
            </a:r>
            <a:r>
              <a:rPr lang="en-US" sz="2800" spc="0" dirty="0">
                <a:solidFill>
                  <a:prstClr val="black"/>
                </a:solidFill>
                <a:latin typeface="Bookman Old Style" panose="02050604050505020204" pitchFamily="18" charset="0"/>
              </a:rPr>
              <a:t> – FAFSA and CSS Profile are available </a:t>
            </a:r>
          </a:p>
          <a:p>
            <a:pPr marL="457200" lvl="0" indent="-457200" eaLnBrk="1" fontAlgn="auto" hangingPunct="1">
              <a:lnSpc>
                <a:spcPct val="90000"/>
              </a:lnSpc>
              <a:spcBef>
                <a:spcPts val="1000"/>
              </a:spcBef>
              <a:spcAft>
                <a:spcPts val="0"/>
              </a:spcAft>
              <a:buFont typeface="Wingdings" panose="05000000000000000000" pitchFamily="2" charset="2"/>
              <a:buChar char="§"/>
            </a:pPr>
            <a:endParaRPr lang="en-US" sz="2800" spc="0" dirty="0">
              <a:solidFill>
                <a:prstClr val="black"/>
              </a:solidFill>
              <a:latin typeface="Bookman Old Style" panose="02050604050505020204" pitchFamily="18" charset="0"/>
            </a:endParaRPr>
          </a:p>
          <a:p>
            <a:pPr marL="457200" lvl="0" indent="-457200" eaLnBrk="1" fontAlgn="auto" hangingPunct="1">
              <a:lnSpc>
                <a:spcPct val="90000"/>
              </a:lnSpc>
              <a:spcBef>
                <a:spcPts val="1000"/>
              </a:spcBef>
              <a:spcAft>
                <a:spcPts val="0"/>
              </a:spcAft>
              <a:buFont typeface="Wingdings" panose="05000000000000000000" pitchFamily="2" charset="2"/>
              <a:buChar char="§"/>
            </a:pPr>
            <a:r>
              <a:rPr lang="en-US" sz="2800" b="1" u="sng" spc="0" dirty="0">
                <a:solidFill>
                  <a:prstClr val="black"/>
                </a:solidFill>
                <a:latin typeface="Bookman Old Style" panose="02050604050505020204" pitchFamily="18" charset="0"/>
              </a:rPr>
              <a:t>December</a:t>
            </a:r>
            <a:r>
              <a:rPr lang="en-US" sz="2800" spc="0" dirty="0">
                <a:solidFill>
                  <a:prstClr val="black"/>
                </a:solidFill>
                <a:latin typeface="Bookman Old Style" panose="02050604050505020204" pitchFamily="18" charset="0"/>
              </a:rPr>
              <a:t> – Early Decision </a:t>
            </a:r>
            <a:r>
              <a:rPr lang="en-US" sz="2800" spc="0" dirty="0" smtClean="0">
                <a:solidFill>
                  <a:prstClr val="black"/>
                </a:solidFill>
                <a:latin typeface="Bookman Old Style" panose="02050604050505020204" pitchFamily="18" charset="0"/>
              </a:rPr>
              <a:t>I acceptances </a:t>
            </a:r>
            <a:r>
              <a:rPr lang="en-US" sz="2800" spc="0" dirty="0">
                <a:solidFill>
                  <a:prstClr val="black"/>
                </a:solidFill>
                <a:latin typeface="Bookman Old Style" panose="02050604050505020204" pitchFamily="18" charset="0"/>
              </a:rPr>
              <a:t>and awards are </a:t>
            </a:r>
            <a:r>
              <a:rPr lang="en-US" sz="2800" spc="0" dirty="0" smtClean="0">
                <a:solidFill>
                  <a:prstClr val="black"/>
                </a:solidFill>
                <a:latin typeface="Bookman Old Style" panose="02050604050505020204" pitchFamily="18" charset="0"/>
              </a:rPr>
              <a:t>available</a:t>
            </a:r>
            <a:endParaRPr lang="en-US" sz="2800" spc="0" dirty="0">
              <a:solidFill>
                <a:prstClr val="black"/>
              </a:solidFill>
              <a:latin typeface="Bookman Old Style" panose="02050604050505020204" pitchFamily="18" charset="0"/>
            </a:endParaRPr>
          </a:p>
          <a:p>
            <a:pPr marL="457200" lvl="0" indent="-457200" eaLnBrk="1" fontAlgn="auto" hangingPunct="1">
              <a:lnSpc>
                <a:spcPct val="90000"/>
              </a:lnSpc>
              <a:spcBef>
                <a:spcPts val="1000"/>
              </a:spcBef>
              <a:spcAft>
                <a:spcPts val="0"/>
              </a:spcAft>
              <a:buFont typeface="Wingdings" panose="05000000000000000000" pitchFamily="2" charset="2"/>
              <a:buChar char="§"/>
            </a:pPr>
            <a:endParaRPr lang="en-US" sz="2800" spc="0" dirty="0">
              <a:solidFill>
                <a:prstClr val="black"/>
              </a:solidFill>
              <a:latin typeface="Bookman Old Style" panose="02050604050505020204" pitchFamily="18" charset="0"/>
            </a:endParaRPr>
          </a:p>
          <a:p>
            <a:pPr marL="457200" lvl="0" indent="-457200" eaLnBrk="1" fontAlgn="auto" hangingPunct="1">
              <a:lnSpc>
                <a:spcPct val="90000"/>
              </a:lnSpc>
              <a:spcBef>
                <a:spcPts val="1000"/>
              </a:spcBef>
              <a:spcAft>
                <a:spcPts val="0"/>
              </a:spcAft>
              <a:buFont typeface="Wingdings" panose="05000000000000000000" pitchFamily="2" charset="2"/>
              <a:buChar char="§"/>
            </a:pPr>
            <a:r>
              <a:rPr lang="en-US" sz="2800" b="1" u="sng" spc="0" dirty="0">
                <a:solidFill>
                  <a:prstClr val="black"/>
                </a:solidFill>
                <a:latin typeface="Bookman Old Style" panose="02050604050505020204" pitchFamily="18" charset="0"/>
              </a:rPr>
              <a:t>January</a:t>
            </a:r>
            <a:r>
              <a:rPr lang="en-US" sz="2800" spc="0" dirty="0">
                <a:solidFill>
                  <a:prstClr val="black"/>
                </a:solidFill>
                <a:latin typeface="Bookman Old Style" panose="02050604050505020204" pitchFamily="18" charset="0"/>
              </a:rPr>
              <a:t> – Early Action acceptances and awards are </a:t>
            </a:r>
            <a:r>
              <a:rPr lang="en-US" sz="2800" spc="0" dirty="0" smtClean="0">
                <a:solidFill>
                  <a:prstClr val="black"/>
                </a:solidFill>
                <a:latin typeface="Bookman Old Style" panose="02050604050505020204" pitchFamily="18" charset="0"/>
              </a:rPr>
              <a:t>available</a:t>
            </a:r>
          </a:p>
          <a:p>
            <a:pPr marL="1944370" lvl="6" indent="-342900">
              <a:lnSpc>
                <a:spcPct val="90000"/>
              </a:lnSpc>
              <a:spcBef>
                <a:spcPts val="1000"/>
              </a:spcBef>
            </a:pPr>
            <a:r>
              <a:rPr lang="en-US" sz="2000" dirty="0" smtClean="0">
                <a:solidFill>
                  <a:prstClr val="black"/>
                </a:solidFill>
                <a:latin typeface="Bookman Old Style" panose="02050604050505020204" pitchFamily="18" charset="0"/>
              </a:rPr>
              <a:t>Early Decision I deposits due</a:t>
            </a:r>
            <a:endParaRPr lang="en-US" sz="2000" spc="0" dirty="0" smtClean="0">
              <a:solidFill>
                <a:prstClr val="black"/>
              </a:solidFill>
              <a:latin typeface="Bookman Old Style" panose="02050604050505020204" pitchFamily="18" charset="0"/>
            </a:endParaRPr>
          </a:p>
          <a:p>
            <a:pPr marL="457200" lvl="0" indent="-457200" eaLnBrk="1" fontAlgn="auto" hangingPunct="1">
              <a:lnSpc>
                <a:spcPct val="90000"/>
              </a:lnSpc>
              <a:spcBef>
                <a:spcPts val="1000"/>
              </a:spcBef>
              <a:spcAft>
                <a:spcPts val="0"/>
              </a:spcAft>
              <a:buFont typeface="Wingdings" panose="05000000000000000000" pitchFamily="2" charset="2"/>
              <a:buChar char="§"/>
            </a:pPr>
            <a:endParaRPr lang="en-US" sz="2800" spc="0" dirty="0" smtClean="0">
              <a:solidFill>
                <a:prstClr val="black"/>
              </a:solidFill>
              <a:latin typeface="Bookman Old Style" panose="02050604050505020204" pitchFamily="18" charset="0"/>
            </a:endParaRPr>
          </a:p>
          <a:p>
            <a:pPr marL="457200" lvl="0" indent="-457200" eaLnBrk="1" fontAlgn="auto" hangingPunct="1">
              <a:lnSpc>
                <a:spcPct val="90000"/>
              </a:lnSpc>
              <a:spcBef>
                <a:spcPts val="1000"/>
              </a:spcBef>
              <a:spcAft>
                <a:spcPts val="0"/>
              </a:spcAft>
              <a:buFont typeface="Wingdings" panose="05000000000000000000" pitchFamily="2" charset="2"/>
              <a:buChar char="§"/>
            </a:pPr>
            <a:r>
              <a:rPr lang="en-US" sz="2800" b="1" u="sng" spc="0" dirty="0" smtClean="0">
                <a:solidFill>
                  <a:prstClr val="black"/>
                </a:solidFill>
                <a:latin typeface="Bookman Old Style" panose="02050604050505020204" pitchFamily="18" charset="0"/>
              </a:rPr>
              <a:t>February</a:t>
            </a:r>
            <a:r>
              <a:rPr lang="en-US" sz="2800" spc="0" dirty="0" smtClean="0">
                <a:solidFill>
                  <a:prstClr val="black"/>
                </a:solidFill>
                <a:latin typeface="Bookman Old Style" panose="02050604050505020204" pitchFamily="18" charset="0"/>
              </a:rPr>
              <a:t>- Early Decision II acceptances and awards are available</a:t>
            </a:r>
          </a:p>
          <a:p>
            <a:pPr marL="1944370" lvl="6" indent="-342900">
              <a:lnSpc>
                <a:spcPct val="90000"/>
              </a:lnSpc>
              <a:spcBef>
                <a:spcPts val="1000"/>
              </a:spcBef>
            </a:pPr>
            <a:r>
              <a:rPr lang="en-US" sz="2000" dirty="0" smtClean="0">
                <a:solidFill>
                  <a:prstClr val="black"/>
                </a:solidFill>
                <a:latin typeface="Bookman Old Style" panose="02050604050505020204" pitchFamily="18" charset="0"/>
              </a:rPr>
              <a:t>Early Decision II deposits due</a:t>
            </a:r>
            <a:endParaRPr lang="en-US" sz="2000" spc="0" dirty="0">
              <a:solidFill>
                <a:prstClr val="black"/>
              </a:solidFill>
              <a:latin typeface="Bookman Old Style" panose="02050604050505020204" pitchFamily="18" charset="0"/>
            </a:endParaRPr>
          </a:p>
          <a:p>
            <a:pPr marL="457200" lvl="0" indent="-457200" eaLnBrk="1" fontAlgn="auto" hangingPunct="1">
              <a:lnSpc>
                <a:spcPct val="90000"/>
              </a:lnSpc>
              <a:spcBef>
                <a:spcPts val="1000"/>
              </a:spcBef>
              <a:spcAft>
                <a:spcPts val="0"/>
              </a:spcAft>
              <a:buFont typeface="Wingdings" panose="05000000000000000000" pitchFamily="2" charset="2"/>
              <a:buChar char="§"/>
            </a:pPr>
            <a:endParaRPr lang="en-US" sz="2800" spc="0" dirty="0">
              <a:solidFill>
                <a:prstClr val="black"/>
              </a:solidFill>
              <a:latin typeface="Bookman Old Style" panose="02050604050505020204" pitchFamily="18" charset="0"/>
            </a:endParaRPr>
          </a:p>
          <a:p>
            <a:pPr marL="457200" lvl="0" indent="-457200" eaLnBrk="1" fontAlgn="auto" hangingPunct="1">
              <a:lnSpc>
                <a:spcPct val="90000"/>
              </a:lnSpc>
              <a:spcBef>
                <a:spcPts val="1000"/>
              </a:spcBef>
              <a:spcAft>
                <a:spcPts val="0"/>
              </a:spcAft>
              <a:buFont typeface="Wingdings" panose="05000000000000000000" pitchFamily="2" charset="2"/>
              <a:buChar char="§"/>
            </a:pPr>
            <a:r>
              <a:rPr lang="en-US" sz="2800" b="1" u="sng" spc="0" dirty="0">
                <a:solidFill>
                  <a:prstClr val="black"/>
                </a:solidFill>
                <a:latin typeface="Bookman Old Style" panose="02050604050505020204" pitchFamily="18" charset="0"/>
              </a:rPr>
              <a:t>March/April</a:t>
            </a:r>
            <a:r>
              <a:rPr lang="en-US" sz="2800" spc="0" dirty="0">
                <a:solidFill>
                  <a:prstClr val="black"/>
                </a:solidFill>
                <a:latin typeface="Bookman Old Style" panose="02050604050505020204" pitchFamily="18" charset="0"/>
              </a:rPr>
              <a:t> – Regular decision acceptances and awards are </a:t>
            </a:r>
            <a:r>
              <a:rPr lang="en-US" sz="2800" spc="0" dirty="0" smtClean="0">
                <a:solidFill>
                  <a:prstClr val="black"/>
                </a:solidFill>
                <a:latin typeface="Bookman Old Style" panose="02050604050505020204" pitchFamily="18" charset="0"/>
              </a:rPr>
              <a:t>available</a:t>
            </a:r>
            <a:endParaRPr lang="en-US" sz="2800" spc="0" dirty="0">
              <a:solidFill>
                <a:prstClr val="black"/>
              </a:solidFill>
              <a:latin typeface="Bookman Old Style" panose="02050604050505020204" pitchFamily="18" charset="0"/>
            </a:endParaRPr>
          </a:p>
          <a:p>
            <a:pPr marL="457200" lvl="0" indent="-457200" eaLnBrk="1" fontAlgn="auto" hangingPunct="1">
              <a:lnSpc>
                <a:spcPct val="90000"/>
              </a:lnSpc>
              <a:spcBef>
                <a:spcPts val="1000"/>
              </a:spcBef>
              <a:spcAft>
                <a:spcPts val="0"/>
              </a:spcAft>
              <a:buFont typeface="Wingdings" panose="05000000000000000000" pitchFamily="2" charset="2"/>
              <a:buChar char="§"/>
            </a:pPr>
            <a:endParaRPr lang="en-US" sz="2800" spc="0" dirty="0">
              <a:solidFill>
                <a:prstClr val="black"/>
              </a:solidFill>
              <a:latin typeface="Bookman Old Style" panose="02050604050505020204" pitchFamily="18" charset="0"/>
            </a:endParaRPr>
          </a:p>
          <a:p>
            <a:pPr marL="457200" lvl="0" indent="-457200" eaLnBrk="1" fontAlgn="auto" hangingPunct="1">
              <a:lnSpc>
                <a:spcPct val="90000"/>
              </a:lnSpc>
              <a:spcBef>
                <a:spcPts val="1000"/>
              </a:spcBef>
              <a:spcAft>
                <a:spcPts val="0"/>
              </a:spcAft>
              <a:buFont typeface="Wingdings" panose="05000000000000000000" pitchFamily="2" charset="2"/>
              <a:buChar char="§"/>
            </a:pPr>
            <a:r>
              <a:rPr lang="en-US" sz="2800" b="1" u="sng" spc="0" dirty="0">
                <a:solidFill>
                  <a:prstClr val="black"/>
                </a:solidFill>
                <a:latin typeface="Bookman Old Style" panose="02050604050505020204" pitchFamily="18" charset="0"/>
              </a:rPr>
              <a:t>May 1</a:t>
            </a:r>
            <a:r>
              <a:rPr lang="en-US" sz="2800" spc="0" dirty="0">
                <a:solidFill>
                  <a:prstClr val="black"/>
                </a:solidFill>
                <a:latin typeface="Bookman Old Style" panose="02050604050505020204" pitchFamily="18" charset="0"/>
              </a:rPr>
              <a:t> – Admission deposits </a:t>
            </a:r>
            <a:r>
              <a:rPr lang="en-US" sz="2800" spc="0" dirty="0" smtClean="0">
                <a:solidFill>
                  <a:prstClr val="black"/>
                </a:solidFill>
                <a:latin typeface="Bookman Old Style" panose="02050604050505020204" pitchFamily="18" charset="0"/>
              </a:rPr>
              <a:t>due (Early Action/Regular Decision)! </a:t>
            </a:r>
            <a:endParaRPr lang="en-US" sz="2800" spc="0" dirty="0">
              <a:solidFill>
                <a:prstClr val="black"/>
              </a:solidFill>
              <a:latin typeface="Bookman Old Style" panose="02050604050505020204" pitchFamily="18" charset="0"/>
            </a:endParaRPr>
          </a:p>
          <a:p>
            <a:endParaRPr lang="en-US" dirty="0"/>
          </a:p>
        </p:txBody>
      </p:sp>
      <p:sp>
        <p:nvSpPr>
          <p:cNvPr id="3" name="Title 2"/>
          <p:cNvSpPr>
            <a:spLocks noGrp="1"/>
          </p:cNvSpPr>
          <p:nvPr>
            <p:ph type="title"/>
          </p:nvPr>
        </p:nvSpPr>
        <p:spPr/>
        <p:txBody>
          <a:bodyPr/>
          <a:lstStyle/>
          <a:p>
            <a:r>
              <a:rPr lang="en-US" sz="3000" dirty="0" smtClean="0">
                <a:latin typeface="Bookman Old Style" panose="02050604050505020204" pitchFamily="18" charset="0"/>
              </a:rPr>
              <a:t>Timeline</a:t>
            </a:r>
            <a:endParaRPr lang="en-US" sz="3000" dirty="0">
              <a:latin typeface="Bookman Old Style" panose="02050604050505020204" pitchFamily="18" charset="0"/>
            </a:endParaRPr>
          </a:p>
        </p:txBody>
      </p:sp>
      <p:pic>
        <p:nvPicPr>
          <p:cNvPr id="4" name="Picture 3"/>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1975354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1887" y="1719262"/>
            <a:ext cx="4230914" cy="4406900"/>
          </a:xfrm>
        </p:spPr>
        <p:txBody>
          <a:bodyPr>
            <a:normAutofit fontScale="92500" lnSpcReduction="10000"/>
          </a:bodyPr>
          <a:lstStyle/>
          <a:p>
            <a:pPr>
              <a:buFont typeface="Wingdings" panose="05000000000000000000" pitchFamily="2" charset="2"/>
              <a:buChar char="§"/>
            </a:pPr>
            <a:r>
              <a:rPr lang="en-US" dirty="0" smtClean="0">
                <a:solidFill>
                  <a:schemeClr val="tx1"/>
                </a:solidFill>
                <a:latin typeface="Bookman Old Style" panose="02050604050505020204" pitchFamily="18" charset="0"/>
              </a:rPr>
              <a:t>We communicate to parents/students through email</a:t>
            </a:r>
          </a:p>
          <a:p>
            <a:pPr>
              <a:buFont typeface="Wingdings" panose="05000000000000000000" pitchFamily="2" charset="2"/>
              <a:buChar char="§"/>
            </a:pPr>
            <a:r>
              <a:rPr lang="en-US" dirty="0" smtClean="0">
                <a:solidFill>
                  <a:schemeClr val="tx1"/>
                </a:solidFill>
                <a:latin typeface="Bookman Old Style" panose="02050604050505020204" pitchFamily="18" charset="0"/>
              </a:rPr>
              <a:t>Once enrolled, all communication goes only to the student</a:t>
            </a:r>
          </a:p>
          <a:p>
            <a:pPr>
              <a:buFont typeface="Wingdings" panose="05000000000000000000" pitchFamily="2" charset="2"/>
              <a:buChar char="§"/>
            </a:pPr>
            <a:r>
              <a:rPr lang="en-US" dirty="0" smtClean="0">
                <a:solidFill>
                  <a:schemeClr val="tx1"/>
                </a:solidFill>
                <a:latin typeface="Bookman Old Style" panose="02050604050505020204" pitchFamily="18" charset="0"/>
              </a:rPr>
              <a:t>Follow us on Facebook!</a:t>
            </a:r>
          </a:p>
          <a:p>
            <a:pPr>
              <a:buFont typeface="Wingdings" panose="05000000000000000000" pitchFamily="2" charset="2"/>
              <a:buChar char="§"/>
            </a:pPr>
            <a:r>
              <a:rPr lang="en-US" dirty="0" smtClean="0">
                <a:solidFill>
                  <a:schemeClr val="tx1"/>
                </a:solidFill>
                <a:latin typeface="Bookman Old Style" panose="02050604050505020204" pitchFamily="18" charset="0"/>
              </a:rPr>
              <a:t>Think about creating a family email solely for college/financial aid applications!</a:t>
            </a:r>
          </a:p>
          <a:p>
            <a:pPr>
              <a:buFont typeface="Wingdings" panose="05000000000000000000" pitchFamily="2" charset="2"/>
              <a:buChar char="§"/>
            </a:pPr>
            <a:r>
              <a:rPr lang="en-US" dirty="0" smtClean="0">
                <a:solidFill>
                  <a:schemeClr val="tx1"/>
                </a:solidFill>
                <a:latin typeface="Bookman Old Style" panose="02050604050505020204" pitchFamily="18" charset="0"/>
              </a:rPr>
              <a:t>We hope to work with families to make this process as easy as possible. </a:t>
            </a:r>
            <a:endParaRPr lang="en-US" dirty="0">
              <a:solidFill>
                <a:schemeClr val="tx1"/>
              </a:solidFill>
              <a:latin typeface="Bookman Old Style" panose="02050604050505020204" pitchFamily="18" charset="0"/>
            </a:endParaRPr>
          </a:p>
        </p:txBody>
      </p:sp>
      <p:sp>
        <p:nvSpPr>
          <p:cNvPr id="3" name="Title 2"/>
          <p:cNvSpPr>
            <a:spLocks noGrp="1"/>
          </p:cNvSpPr>
          <p:nvPr>
            <p:ph type="title"/>
          </p:nvPr>
        </p:nvSpPr>
        <p:spPr/>
        <p:txBody>
          <a:bodyPr/>
          <a:lstStyle/>
          <a:p>
            <a:r>
              <a:rPr lang="en-US" sz="3000" dirty="0" smtClean="0">
                <a:latin typeface="Bookman Old Style" panose="02050604050505020204" pitchFamily="18" charset="0"/>
              </a:rPr>
              <a:t>Communication</a:t>
            </a:r>
            <a:endParaRPr lang="en-US" sz="3000" dirty="0">
              <a:latin typeface="Bookman Old Style" panose="0205060405050502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021" y="2099605"/>
            <a:ext cx="3838121" cy="3646215"/>
          </a:xfrm>
          <a:prstGeom prst="rect">
            <a:avLst/>
          </a:prstGeom>
        </p:spPr>
      </p:pic>
      <p:pic>
        <p:nvPicPr>
          <p:cNvPr id="5" name="Picture 4"/>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357150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8524"/>
            <a:ext cx="10363200" cy="1143000"/>
          </a:xfrm>
        </p:spPr>
        <p:txBody>
          <a:bodyPr/>
          <a:lstStyle/>
          <a:p>
            <a:r>
              <a:rPr lang="en-US" sz="3000" dirty="0" smtClean="0">
                <a:latin typeface="Bookman Old Style" panose="02050604050505020204" pitchFamily="18" charset="0"/>
              </a:rPr>
              <a:t>summary</a:t>
            </a:r>
            <a:endParaRPr lang="en-US" sz="3000" dirty="0">
              <a:latin typeface="Bookman Old Style" panose="02050604050505020204" pitchFamily="18" charset="0"/>
            </a:endParaRPr>
          </a:p>
        </p:txBody>
      </p:sp>
      <p:sp>
        <p:nvSpPr>
          <p:cNvPr id="3" name="Text Placeholder 2"/>
          <p:cNvSpPr>
            <a:spLocks noGrp="1"/>
          </p:cNvSpPr>
          <p:nvPr>
            <p:ph type="body" sz="half" idx="1"/>
          </p:nvPr>
        </p:nvSpPr>
        <p:spPr/>
        <p:txBody>
          <a:bodyPr>
            <a:normAutofit lnSpcReduction="10000"/>
          </a:bodyPr>
          <a:lstStyle/>
          <a:p>
            <a:r>
              <a:rPr lang="en-US" dirty="0" smtClean="0">
                <a:solidFill>
                  <a:schemeClr val="tx1"/>
                </a:solidFill>
                <a:latin typeface="Bookman Old Style" panose="02050604050505020204" pitchFamily="18" charset="0"/>
              </a:rPr>
              <a:t>Fill out FAFSA/CSS Profile every year</a:t>
            </a:r>
          </a:p>
          <a:p>
            <a:r>
              <a:rPr lang="en-US" dirty="0" smtClean="0">
                <a:solidFill>
                  <a:schemeClr val="tx1"/>
                </a:solidFill>
                <a:latin typeface="Bookman Old Style" panose="02050604050505020204" pitchFamily="18" charset="0"/>
              </a:rPr>
              <a:t>Make sure you complete forms by our deadlines</a:t>
            </a:r>
          </a:p>
          <a:p>
            <a:pPr lvl="1"/>
            <a:r>
              <a:rPr lang="en-US" dirty="0" smtClean="0">
                <a:solidFill>
                  <a:schemeClr val="tx1"/>
                </a:solidFill>
                <a:latin typeface="Bookman Old Style" panose="02050604050505020204" pitchFamily="18" charset="0"/>
              </a:rPr>
              <a:t>If not could be put on a waitlist for funds and are not guaranteed to receive institutional grants.</a:t>
            </a:r>
          </a:p>
          <a:p>
            <a:r>
              <a:rPr lang="en-US" dirty="0" smtClean="0">
                <a:solidFill>
                  <a:schemeClr val="tx1"/>
                </a:solidFill>
                <a:latin typeface="Bookman Old Style" panose="02050604050505020204" pitchFamily="18" charset="0"/>
              </a:rPr>
              <a:t>Don’t rule out schools based on what you “think” they may cost</a:t>
            </a:r>
          </a:p>
          <a:p>
            <a:r>
              <a:rPr lang="en-US" dirty="0" smtClean="0">
                <a:solidFill>
                  <a:schemeClr val="tx1"/>
                </a:solidFill>
                <a:latin typeface="Bookman Old Style" panose="02050604050505020204" pitchFamily="18" charset="0"/>
              </a:rPr>
              <a:t>Financial Aid Awards can change from school to school</a:t>
            </a:r>
          </a:p>
          <a:p>
            <a:r>
              <a:rPr lang="en-US" dirty="0" smtClean="0">
                <a:solidFill>
                  <a:schemeClr val="tx1"/>
                </a:solidFill>
                <a:latin typeface="Bookman Old Style" panose="02050604050505020204" pitchFamily="18" charset="0"/>
              </a:rPr>
              <a:t>Can always contact our office for assistance</a:t>
            </a:r>
            <a:endParaRPr lang="en-US" dirty="0">
              <a:solidFill>
                <a:schemeClr val="tx1"/>
              </a:solidFill>
              <a:latin typeface="Bookman Old Style" panose="02050604050505020204" pitchFamily="18" charset="0"/>
            </a:endParaRPr>
          </a:p>
        </p:txBody>
      </p:sp>
      <p:pic>
        <p:nvPicPr>
          <p:cNvPr id="5" name="Content Placeholder 4"/>
          <p:cNvPicPr>
            <a:picLocks noGrp="1" noChangeAspect="1"/>
          </p:cNvPicPr>
          <p:nvPr>
            <p:ph sz="half" idx="2"/>
          </p:nvPr>
        </p:nvPicPr>
        <p:blipFill>
          <a:blip r:embed="rId2"/>
          <a:stretch>
            <a:fillRect/>
          </a:stretch>
        </p:blipFill>
        <p:spPr>
          <a:xfrm>
            <a:off x="6763904" y="1981200"/>
            <a:ext cx="4051878" cy="3849284"/>
          </a:xfrm>
          <a:prstGeom prst="rect">
            <a:avLst/>
          </a:prstGeom>
        </p:spPr>
      </p:pic>
      <p:pic>
        <p:nvPicPr>
          <p:cNvPr id="6" name="Picture 5"/>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2360412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10055"/>
            <a:ext cx="10363200" cy="1143000"/>
          </a:xfrm>
        </p:spPr>
        <p:txBody>
          <a:bodyPr/>
          <a:lstStyle/>
          <a:p>
            <a:r>
              <a:rPr lang="en-US" sz="3000" dirty="0" smtClean="0">
                <a:latin typeface="Bookman Old Style" panose="02050604050505020204" pitchFamily="18" charset="0"/>
              </a:rPr>
              <a:t>Contact us!</a:t>
            </a:r>
            <a:endParaRPr lang="en-US" sz="3000" dirty="0">
              <a:latin typeface="Bookman Old Style" panose="02050604050505020204" pitchFamily="18" charset="0"/>
            </a:endParaRPr>
          </a:p>
        </p:txBody>
      </p:sp>
      <p:sp>
        <p:nvSpPr>
          <p:cNvPr id="3" name="Text Placeholder 2"/>
          <p:cNvSpPr>
            <a:spLocks noGrp="1"/>
          </p:cNvSpPr>
          <p:nvPr>
            <p:ph type="body" sz="half" idx="1"/>
          </p:nvPr>
        </p:nvSpPr>
        <p:spPr/>
        <p:txBody>
          <a:bodyPr>
            <a:normAutofit/>
          </a:bodyPr>
          <a:lstStyle/>
          <a:p>
            <a:r>
              <a:rPr lang="en-US" sz="2800" dirty="0" smtClean="0">
                <a:solidFill>
                  <a:schemeClr val="tx1"/>
                </a:solidFill>
                <a:latin typeface="Bookman Old Style" panose="02050604050505020204" pitchFamily="18" charset="0"/>
              </a:rPr>
              <a:t>Harkins 403 </a:t>
            </a:r>
          </a:p>
          <a:p>
            <a:pPr marL="44450" indent="0">
              <a:buNone/>
            </a:pPr>
            <a:r>
              <a:rPr lang="en-US" sz="2800" dirty="0" smtClean="0">
                <a:solidFill>
                  <a:schemeClr val="tx1"/>
                </a:solidFill>
                <a:latin typeface="Bookman Old Style" panose="02050604050505020204" pitchFamily="18" charset="0"/>
              </a:rPr>
              <a:t>(Fourth floor)</a:t>
            </a:r>
          </a:p>
          <a:p>
            <a:r>
              <a:rPr lang="en-US" sz="2800" dirty="0" smtClean="0">
                <a:solidFill>
                  <a:schemeClr val="tx1"/>
                </a:solidFill>
                <a:latin typeface="Bookman Old Style" panose="02050604050505020204" pitchFamily="18" charset="0"/>
              </a:rPr>
              <a:t>Office of Financial Aid</a:t>
            </a:r>
          </a:p>
          <a:p>
            <a:r>
              <a:rPr lang="en-US" sz="2800" dirty="0" smtClean="0">
                <a:solidFill>
                  <a:schemeClr val="tx1"/>
                </a:solidFill>
                <a:latin typeface="Bookman Old Style" panose="02050604050505020204" pitchFamily="18" charset="0"/>
              </a:rPr>
              <a:t>Counselor-on-call every day to assist you!</a:t>
            </a:r>
          </a:p>
          <a:p>
            <a:r>
              <a:rPr lang="en-US" sz="2800" dirty="0" smtClean="0">
                <a:solidFill>
                  <a:schemeClr val="tx1"/>
                </a:solidFill>
                <a:latin typeface="Bookman Old Style" panose="02050604050505020204" pitchFamily="18" charset="0"/>
              </a:rPr>
              <a:t>401-865-2286</a:t>
            </a:r>
          </a:p>
          <a:p>
            <a:r>
              <a:rPr lang="en-US" sz="2800" dirty="0" smtClean="0">
                <a:solidFill>
                  <a:schemeClr val="tx1"/>
                </a:solidFill>
                <a:latin typeface="Bookman Old Style" panose="02050604050505020204" pitchFamily="18" charset="0"/>
                <a:hlinkClick r:id="rId2"/>
              </a:rPr>
              <a:t>finaid@providence.edu</a:t>
            </a:r>
            <a:endParaRPr lang="en-US" sz="2800" dirty="0" smtClean="0">
              <a:solidFill>
                <a:schemeClr val="tx1"/>
              </a:solidFill>
              <a:latin typeface="Bookman Old Style" panose="02050604050505020204" pitchFamily="18" charset="0"/>
            </a:endParaRPr>
          </a:p>
          <a:p>
            <a:r>
              <a:rPr lang="en-US" sz="2800" dirty="0" smtClean="0">
                <a:solidFill>
                  <a:schemeClr val="tx1"/>
                </a:solidFill>
                <a:latin typeface="Bookman Old Style" panose="02050604050505020204" pitchFamily="18" charset="0"/>
              </a:rPr>
              <a:t>Find us on Facebook!</a:t>
            </a:r>
            <a:endParaRPr lang="en-US" sz="2800" dirty="0">
              <a:solidFill>
                <a:schemeClr val="tx1"/>
              </a:solidFill>
              <a:latin typeface="Bookman Old Style" panose="02050604050505020204" pitchFamily="18" charset="0"/>
            </a:endParaRPr>
          </a:p>
        </p:txBody>
      </p:sp>
      <p:pic>
        <p:nvPicPr>
          <p:cNvPr id="5" name="Content Placeholder 4"/>
          <p:cNvPicPr>
            <a:picLocks noGrp="1" noChangeAspect="1"/>
          </p:cNvPicPr>
          <p:nvPr>
            <p:ph sz="half" idx="2"/>
          </p:nvPr>
        </p:nvPicPr>
        <p:blipFill>
          <a:blip r:embed="rId3"/>
          <a:stretch>
            <a:fillRect/>
          </a:stretch>
        </p:blipFill>
        <p:spPr>
          <a:xfrm>
            <a:off x="7087177" y="2237942"/>
            <a:ext cx="3857914" cy="3665018"/>
          </a:xfrm>
          <a:prstGeom prst="rect">
            <a:avLst/>
          </a:prstGeom>
        </p:spPr>
      </p:pic>
      <p:pic>
        <p:nvPicPr>
          <p:cNvPr id="6" name="Picture 5"/>
          <p:cNvPicPr/>
          <p:nvPr/>
        </p:nvPicPr>
        <p:blipFill>
          <a:blip r:embed="rId4" cstate="print">
            <a:extLst>
              <a:ext uri="{BEBA8EAE-BF5A-486C-A8C5-ECC9F3942E4B}">
                <a14:imgProps xmlns:a14="http://schemas.microsoft.com/office/drawing/2010/main">
                  <a14:imgLayer r:embed="rId5">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53242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64801" y="1746972"/>
            <a:ext cx="8134981" cy="4670082"/>
          </a:xfrm>
          <a:prstGeom prst="rect">
            <a:avLst/>
          </a:prstGeom>
        </p:spPr>
      </p:pic>
      <p:sp>
        <p:nvSpPr>
          <p:cNvPr id="3" name="Title 2"/>
          <p:cNvSpPr>
            <a:spLocks noGrp="1"/>
          </p:cNvSpPr>
          <p:nvPr>
            <p:ph type="title"/>
          </p:nvPr>
        </p:nvSpPr>
        <p:spPr/>
        <p:txBody>
          <a:bodyPr/>
          <a:lstStyle/>
          <a:p>
            <a:r>
              <a:rPr lang="en-US" dirty="0" smtClean="0">
                <a:latin typeface="Bookman Old Style" panose="02050604050505020204" pitchFamily="18" charset="0"/>
              </a:rPr>
              <a:t>Guiding Principles</a:t>
            </a:r>
            <a:endParaRPr lang="en-US" dirty="0">
              <a:latin typeface="Bookman Old Style" panose="02050604050505020204" pitchFamily="18" charset="0"/>
            </a:endParaRPr>
          </a:p>
        </p:txBody>
      </p:sp>
      <p:pic>
        <p:nvPicPr>
          <p:cNvPr id="5" name="Picture 4"/>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3973505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44450" indent="0">
              <a:buNone/>
            </a:pPr>
            <a:r>
              <a:rPr lang="en-US" sz="2400" b="1" u="sng" dirty="0" smtClean="0">
                <a:solidFill>
                  <a:schemeClr val="tx1"/>
                </a:solidFill>
                <a:latin typeface="Bookman Old Style" panose="02050604050505020204" pitchFamily="18" charset="0"/>
              </a:rPr>
              <a:t>FSA ID</a:t>
            </a:r>
          </a:p>
          <a:p>
            <a:pPr>
              <a:buFont typeface="Wingdings" panose="05000000000000000000" pitchFamily="2" charset="2"/>
              <a:buChar char="§"/>
            </a:pPr>
            <a:r>
              <a:rPr lang="en-US" sz="2400" dirty="0" smtClean="0">
                <a:solidFill>
                  <a:schemeClr val="tx1"/>
                </a:solidFill>
                <a:latin typeface="Bookman Old Style" panose="02050604050505020204" pitchFamily="18" charset="0"/>
              </a:rPr>
              <a:t>This </a:t>
            </a:r>
            <a:r>
              <a:rPr lang="en-US" sz="2400" dirty="0">
                <a:solidFill>
                  <a:schemeClr val="tx1"/>
                </a:solidFill>
                <a:latin typeface="Bookman Old Style" panose="02050604050505020204" pitchFamily="18" charset="0"/>
              </a:rPr>
              <a:t>is your electronic signature for </a:t>
            </a:r>
            <a:r>
              <a:rPr lang="en-US" sz="2400" b="1" dirty="0">
                <a:solidFill>
                  <a:schemeClr val="tx1"/>
                </a:solidFill>
                <a:latin typeface="Bookman Old Style" panose="02050604050505020204" pitchFamily="18" charset="0"/>
              </a:rPr>
              <a:t>FAFSA</a:t>
            </a:r>
            <a:r>
              <a:rPr lang="en-US" sz="2400" dirty="0">
                <a:solidFill>
                  <a:schemeClr val="tx1"/>
                </a:solidFill>
                <a:latin typeface="Bookman Old Style" panose="02050604050505020204" pitchFamily="18" charset="0"/>
              </a:rPr>
              <a:t> and </a:t>
            </a:r>
            <a:r>
              <a:rPr lang="en-US" sz="2400" dirty="0" smtClean="0">
                <a:solidFill>
                  <a:schemeClr val="tx1"/>
                </a:solidFill>
                <a:latin typeface="Bookman Old Style" panose="02050604050505020204" pitchFamily="18" charset="0"/>
              </a:rPr>
              <a:t>all government loans</a:t>
            </a:r>
          </a:p>
          <a:p>
            <a:pPr>
              <a:buFont typeface="Wingdings" panose="05000000000000000000" pitchFamily="2" charset="2"/>
              <a:buChar char="§"/>
            </a:pPr>
            <a:r>
              <a:rPr lang="en-US" sz="2400" dirty="0">
                <a:solidFill>
                  <a:schemeClr val="tx1"/>
                </a:solidFill>
                <a:latin typeface="Bookman Old Style" panose="02050604050505020204" pitchFamily="18" charset="0"/>
              </a:rPr>
              <a:t>Get </a:t>
            </a:r>
            <a:r>
              <a:rPr lang="en-US" sz="2400" dirty="0" smtClean="0">
                <a:solidFill>
                  <a:schemeClr val="tx1"/>
                </a:solidFill>
                <a:latin typeface="Bookman Old Style" panose="02050604050505020204" pitchFamily="18" charset="0"/>
              </a:rPr>
              <a:t>it at - </a:t>
            </a:r>
            <a:r>
              <a:rPr lang="en-US" sz="2400" dirty="0" smtClean="0">
                <a:solidFill>
                  <a:schemeClr val="tx1"/>
                </a:solidFill>
                <a:latin typeface="Bookman Old Style" panose="02050604050505020204" pitchFamily="18" charset="0"/>
                <a:hlinkClick r:id="rId2"/>
              </a:rPr>
              <a:t>www.fsaid.ed.gov</a:t>
            </a:r>
            <a:r>
              <a:rPr lang="en-US" sz="2400" dirty="0" smtClean="0">
                <a:solidFill>
                  <a:schemeClr val="tx1"/>
                </a:solidFill>
                <a:latin typeface="Bookman Old Style" panose="02050604050505020204" pitchFamily="18" charset="0"/>
              </a:rPr>
              <a:t>!</a:t>
            </a:r>
          </a:p>
          <a:p>
            <a:pPr>
              <a:buFont typeface="Wingdings" panose="05000000000000000000" pitchFamily="2" charset="2"/>
              <a:buChar char="§"/>
            </a:pPr>
            <a:r>
              <a:rPr lang="en-US" sz="2200" dirty="0" smtClean="0">
                <a:solidFill>
                  <a:schemeClr val="tx1"/>
                </a:solidFill>
                <a:latin typeface="Bookman Old Style" panose="02050604050505020204" pitchFamily="18" charset="0"/>
              </a:rPr>
              <a:t>Get this before you start the application process!</a:t>
            </a:r>
            <a:endParaRPr lang="en-US" sz="2200" dirty="0">
              <a:solidFill>
                <a:schemeClr val="tx1"/>
              </a:solidFill>
              <a:latin typeface="Bookman Old Style" panose="02050604050505020204" pitchFamily="18" charset="0"/>
            </a:endParaRPr>
          </a:p>
          <a:p>
            <a:pPr marL="0" indent="0">
              <a:buNone/>
            </a:pPr>
            <a:endParaRPr lang="en-US" sz="1300" b="1" u="sng" dirty="0">
              <a:solidFill>
                <a:schemeClr val="tx1"/>
              </a:solidFill>
              <a:latin typeface="Bookman Old Style" panose="02050604050505020204" pitchFamily="18" charset="0"/>
            </a:endParaRPr>
          </a:p>
          <a:p>
            <a:pPr marL="44450" indent="0">
              <a:buNone/>
            </a:pPr>
            <a:r>
              <a:rPr lang="en-US" sz="2400" b="1" u="sng" dirty="0" smtClean="0">
                <a:solidFill>
                  <a:schemeClr val="tx1"/>
                </a:solidFill>
                <a:latin typeface="Bookman Old Style" panose="02050604050505020204" pitchFamily="18" charset="0"/>
              </a:rPr>
              <a:t>FAFSA</a:t>
            </a:r>
            <a:r>
              <a:rPr lang="en-US" sz="2400" b="1" dirty="0" smtClean="0">
                <a:solidFill>
                  <a:schemeClr val="tx1"/>
                </a:solidFill>
                <a:latin typeface="Bookman Old Style" panose="02050604050505020204" pitchFamily="18" charset="0"/>
              </a:rPr>
              <a:t> </a:t>
            </a:r>
          </a:p>
          <a:p>
            <a:pPr>
              <a:buFont typeface="Wingdings" panose="05000000000000000000" pitchFamily="2" charset="2"/>
              <a:buChar char="§"/>
            </a:pPr>
            <a:r>
              <a:rPr lang="en-US" sz="2500" dirty="0" smtClean="0">
                <a:solidFill>
                  <a:schemeClr val="tx1"/>
                </a:solidFill>
                <a:latin typeface="Bookman Old Style" panose="02050604050505020204" pitchFamily="18" charset="0"/>
              </a:rPr>
              <a:t>Application is for </a:t>
            </a:r>
            <a:r>
              <a:rPr lang="en-US" sz="2500" dirty="0">
                <a:solidFill>
                  <a:schemeClr val="tx1"/>
                </a:solidFill>
                <a:latin typeface="Bookman Old Style" panose="02050604050505020204" pitchFamily="18" charset="0"/>
              </a:rPr>
              <a:t>federal funding </a:t>
            </a:r>
            <a:r>
              <a:rPr lang="en-US" sz="2100" dirty="0">
                <a:solidFill>
                  <a:schemeClr val="tx1"/>
                </a:solidFill>
                <a:latin typeface="Bookman Old Style" panose="02050604050505020204" pitchFamily="18" charset="0"/>
              </a:rPr>
              <a:t>(federal student loans and Pell </a:t>
            </a:r>
            <a:r>
              <a:rPr lang="en-US" sz="2100" dirty="0" smtClean="0">
                <a:solidFill>
                  <a:schemeClr val="tx1"/>
                </a:solidFill>
                <a:latin typeface="Bookman Old Style" panose="02050604050505020204" pitchFamily="18" charset="0"/>
              </a:rPr>
              <a:t>Grants)</a:t>
            </a:r>
          </a:p>
          <a:p>
            <a:pPr>
              <a:buFont typeface="Wingdings" panose="05000000000000000000" pitchFamily="2" charset="2"/>
              <a:buChar char="§"/>
            </a:pPr>
            <a:r>
              <a:rPr lang="en-US" sz="2500" dirty="0" smtClean="0">
                <a:solidFill>
                  <a:schemeClr val="tx1"/>
                </a:solidFill>
                <a:latin typeface="Bookman Old Style" panose="02050604050505020204" pitchFamily="18" charset="0"/>
              </a:rPr>
              <a:t>Free to file</a:t>
            </a:r>
          </a:p>
          <a:p>
            <a:pPr>
              <a:buFont typeface="Wingdings" panose="05000000000000000000" pitchFamily="2" charset="2"/>
              <a:buChar char="§"/>
            </a:pPr>
            <a:r>
              <a:rPr lang="en-US" sz="2500" dirty="0" smtClean="0">
                <a:solidFill>
                  <a:schemeClr val="tx1"/>
                </a:solidFill>
                <a:latin typeface="Bookman Old Style" panose="02050604050505020204" pitchFamily="18" charset="0"/>
              </a:rPr>
              <a:t>Get it at - </a:t>
            </a:r>
            <a:r>
              <a:rPr lang="en-US" sz="2500" dirty="0" smtClean="0">
                <a:solidFill>
                  <a:schemeClr val="tx1"/>
                </a:solidFill>
                <a:latin typeface="Bookman Old Style" panose="02050604050505020204" pitchFamily="18" charset="0"/>
                <a:hlinkClick r:id="rId3"/>
              </a:rPr>
              <a:t>www.fafsa.ed.gov</a:t>
            </a:r>
            <a:r>
              <a:rPr lang="en-US" sz="2500" dirty="0" smtClean="0">
                <a:solidFill>
                  <a:schemeClr val="tx1"/>
                </a:solidFill>
                <a:latin typeface="Bookman Old Style" panose="02050604050505020204" pitchFamily="18" charset="0"/>
              </a:rPr>
              <a:t> </a:t>
            </a:r>
            <a:endParaRPr lang="en-US" sz="2500" dirty="0">
              <a:solidFill>
                <a:schemeClr val="tx1"/>
              </a:solidFill>
              <a:latin typeface="Bookman Old Style" panose="02050604050505020204" pitchFamily="18" charset="0"/>
            </a:endParaRPr>
          </a:p>
          <a:p>
            <a:pPr>
              <a:buFont typeface="Wingdings" panose="05000000000000000000" pitchFamily="2" charset="2"/>
              <a:buChar char="§"/>
            </a:pPr>
            <a:r>
              <a:rPr lang="en-US" sz="2500" dirty="0" smtClean="0">
                <a:solidFill>
                  <a:schemeClr val="tx1"/>
                </a:solidFill>
                <a:latin typeface="Bookman Old Style" panose="02050604050505020204" pitchFamily="18" charset="0"/>
              </a:rPr>
              <a:t>Use the  </a:t>
            </a:r>
            <a:r>
              <a:rPr lang="en-US" sz="2200" dirty="0" smtClean="0">
                <a:solidFill>
                  <a:schemeClr val="tx1"/>
                </a:solidFill>
                <a:latin typeface="Bookman Old Style" panose="02050604050505020204" pitchFamily="18" charset="0"/>
              </a:rPr>
              <a:t>Data Retrieval Tool from IRS</a:t>
            </a:r>
          </a:p>
          <a:p>
            <a:pPr marL="457200" lvl="1" indent="0">
              <a:buNone/>
            </a:pPr>
            <a:endParaRPr lang="en-US" dirty="0">
              <a:solidFill>
                <a:schemeClr val="tx1"/>
              </a:solidFill>
              <a:latin typeface="Bookman Old Style" panose="02050604050505020204" pitchFamily="18" charset="0"/>
            </a:endParaRPr>
          </a:p>
          <a:p>
            <a:pPr marL="44450" indent="0">
              <a:buNone/>
            </a:pPr>
            <a:r>
              <a:rPr lang="en-US" sz="2400" b="1" u="sng" dirty="0">
                <a:solidFill>
                  <a:schemeClr val="tx1"/>
                </a:solidFill>
                <a:latin typeface="Bookman Old Style" panose="02050604050505020204" pitchFamily="18" charset="0"/>
              </a:rPr>
              <a:t>CSS </a:t>
            </a:r>
            <a:r>
              <a:rPr lang="en-US" sz="2400" b="1" u="sng" dirty="0" smtClean="0">
                <a:solidFill>
                  <a:schemeClr val="tx1"/>
                </a:solidFill>
                <a:latin typeface="Bookman Old Style" panose="02050604050505020204" pitchFamily="18" charset="0"/>
              </a:rPr>
              <a:t>Profile</a:t>
            </a:r>
          </a:p>
          <a:p>
            <a:r>
              <a:rPr lang="en-US" sz="2400" dirty="0" smtClean="0">
                <a:solidFill>
                  <a:schemeClr val="tx1"/>
                </a:solidFill>
                <a:latin typeface="Bookman Old Style" panose="02050604050505020204" pitchFamily="18" charset="0"/>
              </a:rPr>
              <a:t>Application is for institutional </a:t>
            </a:r>
            <a:r>
              <a:rPr lang="en-US" sz="2400" dirty="0">
                <a:solidFill>
                  <a:schemeClr val="tx1"/>
                </a:solidFill>
                <a:latin typeface="Bookman Old Style" panose="02050604050505020204" pitchFamily="18" charset="0"/>
              </a:rPr>
              <a:t>funding </a:t>
            </a:r>
            <a:r>
              <a:rPr lang="en-US" sz="2100" dirty="0">
                <a:solidFill>
                  <a:schemeClr val="tx1"/>
                </a:solidFill>
                <a:latin typeface="Bookman Old Style" panose="02050604050505020204" pitchFamily="18" charset="0"/>
              </a:rPr>
              <a:t>(Providence College </a:t>
            </a:r>
            <a:r>
              <a:rPr lang="en-US" sz="2100" b="1" i="1" dirty="0">
                <a:solidFill>
                  <a:schemeClr val="tx1"/>
                </a:solidFill>
                <a:latin typeface="Bookman Old Style" panose="02050604050505020204" pitchFamily="18" charset="0"/>
              </a:rPr>
              <a:t>need-based </a:t>
            </a:r>
            <a:r>
              <a:rPr lang="en-US" sz="2100" dirty="0">
                <a:solidFill>
                  <a:schemeClr val="tx1"/>
                </a:solidFill>
                <a:latin typeface="Bookman Old Style" panose="02050604050505020204" pitchFamily="18" charset="0"/>
              </a:rPr>
              <a:t>funding</a:t>
            </a:r>
            <a:r>
              <a:rPr lang="en-US" sz="2100" dirty="0" smtClean="0">
                <a:solidFill>
                  <a:schemeClr val="tx1"/>
                </a:solidFill>
                <a:latin typeface="Bookman Old Style" panose="02050604050505020204" pitchFamily="18" charset="0"/>
              </a:rPr>
              <a:t>).</a:t>
            </a:r>
          </a:p>
          <a:p>
            <a:r>
              <a:rPr lang="en-US" sz="2400" dirty="0" smtClean="0">
                <a:solidFill>
                  <a:schemeClr val="tx1"/>
                </a:solidFill>
                <a:latin typeface="Bookman Old Style" panose="02050604050505020204" pitchFamily="18" charset="0"/>
              </a:rPr>
              <a:t>Get it at - </a:t>
            </a:r>
            <a:r>
              <a:rPr lang="en-US" sz="2400" dirty="0" smtClean="0">
                <a:solidFill>
                  <a:schemeClr val="tx1"/>
                </a:solidFill>
                <a:latin typeface="Bookman Old Style" panose="02050604050505020204" pitchFamily="18" charset="0"/>
                <a:hlinkClick r:id="rId4"/>
              </a:rPr>
              <a:t>www.collegeboard.org</a:t>
            </a:r>
            <a:endParaRPr lang="en-US" sz="2400" dirty="0">
              <a:solidFill>
                <a:schemeClr val="tx1"/>
              </a:solidFill>
              <a:latin typeface="Bookman Old Style" panose="02050604050505020204" pitchFamily="18" charset="0"/>
            </a:endParaRPr>
          </a:p>
          <a:p>
            <a:r>
              <a:rPr lang="en-US" sz="2200" dirty="0" smtClean="0">
                <a:solidFill>
                  <a:schemeClr val="tx1"/>
                </a:solidFill>
                <a:latin typeface="Bookman Old Style" panose="02050604050505020204" pitchFamily="18" charset="0"/>
              </a:rPr>
              <a:t>Initial application costs $25, $16 for each additional school</a:t>
            </a:r>
          </a:p>
          <a:p>
            <a:r>
              <a:rPr lang="en-US" sz="2200" dirty="0" smtClean="0">
                <a:solidFill>
                  <a:schemeClr val="tx1"/>
                </a:solidFill>
                <a:latin typeface="Bookman Old Style" panose="02050604050505020204" pitchFamily="18" charset="0"/>
              </a:rPr>
              <a:t>We do not participate in IDOC. All documents should be sent directly to the </a:t>
            </a:r>
            <a:r>
              <a:rPr lang="en-US" sz="2200" dirty="0" smtClean="0">
                <a:solidFill>
                  <a:schemeClr val="tx1"/>
                </a:solidFill>
                <a:latin typeface="Bookman Old Style" panose="02050604050505020204" pitchFamily="18" charset="0"/>
              </a:rPr>
              <a:t>office</a:t>
            </a:r>
          </a:p>
          <a:p>
            <a:r>
              <a:rPr lang="en-US" sz="2200" dirty="0" smtClean="0">
                <a:solidFill>
                  <a:schemeClr val="tx1"/>
                </a:solidFill>
                <a:latin typeface="Bookman Old Style" panose="02050604050505020204" pitchFamily="18" charset="0"/>
              </a:rPr>
              <a:t>We do not require the Non-Custodial Parent’s CSS Profile</a:t>
            </a:r>
            <a:endParaRPr lang="en-US" sz="2200" dirty="0">
              <a:solidFill>
                <a:schemeClr val="tx1"/>
              </a:solidFill>
              <a:latin typeface="Bookman Old Style" panose="02050604050505020204" pitchFamily="18" charset="0"/>
            </a:endParaRPr>
          </a:p>
          <a:p>
            <a:endParaRPr lang="en-US" dirty="0"/>
          </a:p>
        </p:txBody>
      </p:sp>
      <p:sp>
        <p:nvSpPr>
          <p:cNvPr id="3" name="Title 2"/>
          <p:cNvSpPr>
            <a:spLocks noGrp="1"/>
          </p:cNvSpPr>
          <p:nvPr>
            <p:ph type="title"/>
          </p:nvPr>
        </p:nvSpPr>
        <p:spPr>
          <a:xfrm>
            <a:off x="486980" y="355600"/>
            <a:ext cx="11176000" cy="1054100"/>
          </a:xfrm>
        </p:spPr>
        <p:txBody>
          <a:bodyPr/>
          <a:lstStyle/>
          <a:p>
            <a:r>
              <a:rPr lang="en-US" sz="3000" dirty="0" smtClean="0">
                <a:latin typeface="Bookman Old Style" panose="02050604050505020204" pitchFamily="18" charset="0"/>
              </a:rPr>
              <a:t>What forms do I need to complete?</a:t>
            </a:r>
            <a:endParaRPr lang="en-US" sz="3000" dirty="0">
              <a:latin typeface="Bookman Old Style" panose="02050604050505020204" pitchFamily="18" charset="0"/>
            </a:endParaRPr>
          </a:p>
        </p:txBody>
      </p:sp>
      <p:pic>
        <p:nvPicPr>
          <p:cNvPr id="4" name="Picture 3"/>
          <p:cNvPicPr/>
          <p:nvPr/>
        </p:nvPicPr>
        <p:blipFill>
          <a:blip r:embed="rId5" cstate="print">
            <a:extLst>
              <a:ext uri="{BEBA8EAE-BF5A-486C-A8C5-ECC9F3942E4B}">
                <a14:imgProps xmlns:a14="http://schemas.microsoft.com/office/drawing/2010/main">
                  <a14:imgLayer r:embed="rId6">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331606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u="sng" dirty="0">
                <a:solidFill>
                  <a:schemeClr val="tx1"/>
                </a:solidFill>
                <a:latin typeface="Bookman Old Style" panose="02050604050505020204" pitchFamily="18" charset="0"/>
              </a:rPr>
              <a:t>EVERYONE </a:t>
            </a:r>
            <a:r>
              <a:rPr lang="en-US" dirty="0">
                <a:solidFill>
                  <a:schemeClr val="tx1"/>
                </a:solidFill>
                <a:latin typeface="Bookman Old Style" panose="02050604050505020204" pitchFamily="18" charset="0"/>
              </a:rPr>
              <a:t>– We encourage all families to file for financial aid.  </a:t>
            </a:r>
          </a:p>
          <a:p>
            <a:pPr lvl="1"/>
            <a:endParaRPr lang="en-US" dirty="0" smtClean="0">
              <a:solidFill>
                <a:schemeClr val="tx1"/>
              </a:solidFill>
              <a:latin typeface="Bookman Old Style" panose="02050604050505020204" pitchFamily="18" charset="0"/>
            </a:endParaRPr>
          </a:p>
          <a:p>
            <a:pPr lvl="1"/>
            <a:r>
              <a:rPr lang="en-US" dirty="0" smtClean="0">
                <a:solidFill>
                  <a:schemeClr val="tx1"/>
                </a:solidFill>
                <a:latin typeface="Bookman Old Style" panose="02050604050505020204" pitchFamily="18" charset="0"/>
              </a:rPr>
              <a:t>If </a:t>
            </a:r>
            <a:r>
              <a:rPr lang="en-US" dirty="0">
                <a:solidFill>
                  <a:schemeClr val="tx1"/>
                </a:solidFill>
                <a:latin typeface="Bookman Old Style" panose="02050604050505020204" pitchFamily="18" charset="0"/>
              </a:rPr>
              <a:t>your family’s financial situation changes during the year, the student might now be eligible for financial aid </a:t>
            </a:r>
            <a:r>
              <a:rPr lang="en-US" b="1" i="1" dirty="0">
                <a:solidFill>
                  <a:schemeClr val="tx1"/>
                </a:solidFill>
                <a:latin typeface="Bookman Old Style" panose="02050604050505020204" pitchFamily="18" charset="0"/>
              </a:rPr>
              <a:t>if</a:t>
            </a:r>
            <a:r>
              <a:rPr lang="en-US" dirty="0">
                <a:solidFill>
                  <a:schemeClr val="tx1"/>
                </a:solidFill>
                <a:latin typeface="Bookman Old Style" panose="02050604050505020204" pitchFamily="18" charset="0"/>
              </a:rPr>
              <a:t> the forms were completed prior to the deadline.  </a:t>
            </a:r>
          </a:p>
          <a:p>
            <a:pPr lvl="1"/>
            <a:r>
              <a:rPr lang="en-US" dirty="0">
                <a:solidFill>
                  <a:schemeClr val="tx1"/>
                </a:solidFill>
                <a:latin typeface="Bookman Old Style" panose="02050604050505020204" pitchFamily="18" charset="0"/>
              </a:rPr>
              <a:t>Do not make the assumption you are not eligible for financial aid. </a:t>
            </a:r>
          </a:p>
          <a:p>
            <a:pPr lvl="1"/>
            <a:r>
              <a:rPr lang="en-US" dirty="0">
                <a:solidFill>
                  <a:schemeClr val="tx1"/>
                </a:solidFill>
                <a:latin typeface="Bookman Old Style" panose="02050604050505020204" pitchFamily="18" charset="0"/>
              </a:rPr>
              <a:t>Financial Aid can change each year – if there is a change in household income, number of children enrolled in college, household members, etc….your financial aid can change.   </a:t>
            </a:r>
            <a:r>
              <a:rPr lang="en-US" b="1" u="sng" dirty="0">
                <a:solidFill>
                  <a:schemeClr val="tx1"/>
                </a:solidFill>
                <a:latin typeface="Bookman Old Style" panose="02050604050505020204" pitchFamily="18" charset="0"/>
              </a:rPr>
              <a:t>FILE EVERY YEAR! </a:t>
            </a:r>
            <a:endParaRPr lang="en-US" b="1" u="sng" dirty="0" smtClean="0">
              <a:solidFill>
                <a:schemeClr val="tx1"/>
              </a:solidFill>
              <a:latin typeface="Bookman Old Style" panose="02050604050505020204" pitchFamily="18" charset="0"/>
            </a:endParaRPr>
          </a:p>
          <a:p>
            <a:pPr marL="365125" lvl="1" indent="0">
              <a:buNone/>
            </a:pPr>
            <a:endParaRPr lang="en-US" b="1" u="sng" dirty="0">
              <a:solidFill>
                <a:schemeClr val="tx1"/>
              </a:solidFill>
              <a:latin typeface="Bookman Old Style" panose="02050604050505020204" pitchFamily="18" charset="0"/>
            </a:endParaRPr>
          </a:p>
          <a:p>
            <a:r>
              <a:rPr lang="en-US" dirty="0" smtClean="0">
                <a:solidFill>
                  <a:schemeClr val="tx1"/>
                </a:solidFill>
                <a:latin typeface="Bookman Old Style" panose="02050604050505020204" pitchFamily="18" charset="0"/>
              </a:rPr>
              <a:t>Don’t wait until you find out acceptance to apply for aid!</a:t>
            </a:r>
          </a:p>
          <a:p>
            <a:pPr lvl="1"/>
            <a:r>
              <a:rPr lang="en-US" dirty="0" smtClean="0">
                <a:solidFill>
                  <a:schemeClr val="tx1"/>
                </a:solidFill>
                <a:latin typeface="Bookman Old Style" panose="02050604050505020204" pitchFamily="18" charset="0"/>
              </a:rPr>
              <a:t>Process is done concurrently to admission process, not after!</a:t>
            </a:r>
          </a:p>
          <a:p>
            <a:pPr lvl="1"/>
            <a:r>
              <a:rPr lang="en-US" dirty="0" smtClean="0">
                <a:solidFill>
                  <a:schemeClr val="tx1"/>
                </a:solidFill>
                <a:latin typeface="Bookman Old Style" panose="02050604050505020204" pitchFamily="18" charset="0"/>
              </a:rPr>
              <a:t>Get your FSA ID before you start to apply</a:t>
            </a:r>
          </a:p>
          <a:p>
            <a:pPr lvl="1"/>
            <a:r>
              <a:rPr lang="en-US" dirty="0" smtClean="0">
                <a:solidFill>
                  <a:schemeClr val="tx1"/>
                </a:solidFill>
                <a:latin typeface="Bookman Old Style" panose="02050604050505020204" pitchFamily="18" charset="0"/>
              </a:rPr>
              <a:t>Make sure documents are received by our office by the deadlines</a:t>
            </a:r>
            <a:endParaRPr lang="en-US" dirty="0">
              <a:solidFill>
                <a:schemeClr val="tx1"/>
              </a:solidFill>
              <a:latin typeface="Bookman Old Style" panose="02050604050505020204" pitchFamily="18" charset="0"/>
            </a:endParaRPr>
          </a:p>
        </p:txBody>
      </p:sp>
      <p:sp>
        <p:nvSpPr>
          <p:cNvPr id="3" name="Title 2"/>
          <p:cNvSpPr>
            <a:spLocks noGrp="1"/>
          </p:cNvSpPr>
          <p:nvPr>
            <p:ph type="title"/>
          </p:nvPr>
        </p:nvSpPr>
        <p:spPr/>
        <p:txBody>
          <a:bodyPr/>
          <a:lstStyle/>
          <a:p>
            <a:r>
              <a:rPr lang="en-US" sz="3000" dirty="0" smtClean="0">
                <a:latin typeface="Bookman Old Style" panose="02050604050505020204" pitchFamily="18" charset="0"/>
              </a:rPr>
              <a:t>Who should file the </a:t>
            </a:r>
            <a:r>
              <a:rPr lang="en-US" sz="3000" dirty="0" err="1" smtClean="0">
                <a:latin typeface="Bookman Old Style" panose="02050604050505020204" pitchFamily="18" charset="0"/>
              </a:rPr>
              <a:t>Fafsa</a:t>
            </a:r>
            <a:r>
              <a:rPr lang="en-US" sz="3000" dirty="0" smtClean="0">
                <a:latin typeface="Bookman Old Style" panose="02050604050505020204" pitchFamily="18" charset="0"/>
              </a:rPr>
              <a:t>/CSS Profile</a:t>
            </a:r>
            <a:endParaRPr lang="en-US" sz="3000" dirty="0">
              <a:latin typeface="Bookman Old Style" panose="02050604050505020204" pitchFamily="18" charset="0"/>
            </a:endParaRPr>
          </a:p>
        </p:txBody>
      </p:sp>
      <p:pic>
        <p:nvPicPr>
          <p:cNvPr id="4" name="Picture 3"/>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3332886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200" y="1729773"/>
            <a:ext cx="11209867" cy="4406900"/>
          </a:xfrm>
        </p:spPr>
        <p:txBody>
          <a:bodyPr>
            <a:normAutofit fontScale="85000" lnSpcReduction="20000"/>
          </a:bodyPr>
          <a:lstStyle/>
          <a:p>
            <a:pPr marL="365125" lvl="1" indent="0">
              <a:buNone/>
            </a:pPr>
            <a:r>
              <a:rPr lang="en-US" sz="2800" dirty="0" smtClean="0">
                <a:solidFill>
                  <a:schemeClr val="tx1"/>
                </a:solidFill>
                <a:latin typeface="Bookman Old Style" panose="02050604050505020204" pitchFamily="18" charset="0"/>
              </a:rPr>
              <a:t>Both forms can be corrected, just in different ways!</a:t>
            </a:r>
          </a:p>
          <a:p>
            <a:pPr marL="365125" lvl="1" indent="0">
              <a:buNone/>
            </a:pPr>
            <a:endParaRPr lang="en-US" sz="2800" dirty="0">
              <a:solidFill>
                <a:schemeClr val="tx1"/>
              </a:solidFill>
              <a:latin typeface="Bookman Old Style" panose="02050604050505020204" pitchFamily="18" charset="0"/>
            </a:endParaRPr>
          </a:p>
          <a:p>
            <a:pPr lvl="1"/>
            <a:r>
              <a:rPr lang="en-US" sz="2800" b="1" dirty="0" smtClean="0">
                <a:solidFill>
                  <a:schemeClr val="tx1"/>
                </a:solidFill>
                <a:latin typeface="Bookman Old Style" panose="02050604050505020204" pitchFamily="18" charset="0"/>
              </a:rPr>
              <a:t>FAFSA</a:t>
            </a:r>
            <a:endParaRPr lang="en-US" sz="2800" dirty="0">
              <a:solidFill>
                <a:schemeClr val="tx1"/>
              </a:solidFill>
              <a:latin typeface="Bookman Old Style" panose="02050604050505020204" pitchFamily="18" charset="0"/>
            </a:endParaRPr>
          </a:p>
          <a:p>
            <a:pPr lvl="2"/>
            <a:r>
              <a:rPr lang="en-US" sz="2600" dirty="0" smtClean="0">
                <a:solidFill>
                  <a:schemeClr val="tx1"/>
                </a:solidFill>
                <a:latin typeface="Bookman Old Style" panose="02050604050505020204" pitchFamily="18" charset="0"/>
              </a:rPr>
              <a:t>Log back in using your FSA ID and make changes</a:t>
            </a:r>
          </a:p>
          <a:p>
            <a:pPr lvl="2"/>
            <a:r>
              <a:rPr lang="en-US" sz="2600" dirty="0" smtClean="0">
                <a:solidFill>
                  <a:schemeClr val="tx1"/>
                </a:solidFill>
                <a:latin typeface="Bookman Old Style" panose="02050604050505020204" pitchFamily="18" charset="0"/>
              </a:rPr>
              <a:t>Corrections will be sent to all schools listed on the form  </a:t>
            </a:r>
          </a:p>
          <a:p>
            <a:pPr lvl="1"/>
            <a:endParaRPr lang="en-US" sz="2800" dirty="0" smtClean="0">
              <a:solidFill>
                <a:schemeClr val="tx1"/>
              </a:solidFill>
              <a:latin typeface="Bookman Old Style" panose="02050604050505020204" pitchFamily="18" charset="0"/>
            </a:endParaRPr>
          </a:p>
          <a:p>
            <a:pPr lvl="1"/>
            <a:r>
              <a:rPr lang="en-US" sz="2800" b="1" dirty="0" smtClean="0">
                <a:solidFill>
                  <a:schemeClr val="tx1"/>
                </a:solidFill>
                <a:latin typeface="Bookman Old Style" panose="02050604050505020204" pitchFamily="18" charset="0"/>
              </a:rPr>
              <a:t>CSS Profile</a:t>
            </a:r>
          </a:p>
          <a:p>
            <a:pPr lvl="2"/>
            <a:r>
              <a:rPr lang="en-US" sz="2600" dirty="0" smtClean="0">
                <a:solidFill>
                  <a:schemeClr val="tx1"/>
                </a:solidFill>
                <a:latin typeface="Bookman Old Style" panose="02050604050505020204" pitchFamily="18" charset="0"/>
              </a:rPr>
              <a:t>Cannot be updated on the College </a:t>
            </a:r>
            <a:r>
              <a:rPr lang="en-US" sz="2600" dirty="0">
                <a:solidFill>
                  <a:schemeClr val="tx1"/>
                </a:solidFill>
                <a:latin typeface="Bookman Old Style" panose="02050604050505020204" pitchFamily="18" charset="0"/>
              </a:rPr>
              <a:t>B</a:t>
            </a:r>
            <a:r>
              <a:rPr lang="en-US" sz="2600" dirty="0" smtClean="0">
                <a:solidFill>
                  <a:schemeClr val="tx1"/>
                </a:solidFill>
                <a:latin typeface="Bookman Old Style" panose="02050604050505020204" pitchFamily="18" charset="0"/>
              </a:rPr>
              <a:t>oard website</a:t>
            </a:r>
          </a:p>
          <a:p>
            <a:pPr lvl="2"/>
            <a:r>
              <a:rPr lang="en-US" sz="2600" dirty="0" smtClean="0">
                <a:solidFill>
                  <a:schemeClr val="tx1"/>
                </a:solidFill>
                <a:latin typeface="Bookman Old Style" panose="02050604050505020204" pitchFamily="18" charset="0"/>
              </a:rPr>
              <a:t>Print out your summary pages</a:t>
            </a:r>
          </a:p>
          <a:p>
            <a:pPr lvl="2"/>
            <a:r>
              <a:rPr lang="en-US" sz="2600" dirty="0" smtClean="0">
                <a:solidFill>
                  <a:schemeClr val="tx1"/>
                </a:solidFill>
                <a:latin typeface="Bookman Old Style" panose="02050604050505020204" pitchFamily="18" charset="0"/>
              </a:rPr>
              <a:t>Outline/initial changes</a:t>
            </a:r>
          </a:p>
          <a:p>
            <a:pPr lvl="2"/>
            <a:r>
              <a:rPr lang="en-US" sz="2600" dirty="0" smtClean="0">
                <a:solidFill>
                  <a:schemeClr val="tx1"/>
                </a:solidFill>
                <a:latin typeface="Bookman Old Style" panose="02050604050505020204" pitchFamily="18" charset="0"/>
              </a:rPr>
              <a:t>Send directly back to the school</a:t>
            </a:r>
          </a:p>
          <a:p>
            <a:pPr lvl="2"/>
            <a:r>
              <a:rPr lang="en-US" sz="2600" dirty="0" smtClean="0">
                <a:solidFill>
                  <a:schemeClr val="tx1"/>
                </a:solidFill>
                <a:latin typeface="Bookman Old Style" panose="02050604050505020204" pitchFamily="18" charset="0"/>
              </a:rPr>
              <a:t>Based on the change, school may ask for documentation</a:t>
            </a:r>
            <a:endParaRPr lang="en-US" sz="2800" dirty="0" smtClean="0">
              <a:solidFill>
                <a:schemeClr val="tx1"/>
              </a:solidFill>
              <a:latin typeface="Bookman Old Style" panose="02050604050505020204" pitchFamily="18" charset="0"/>
            </a:endParaRPr>
          </a:p>
        </p:txBody>
      </p:sp>
      <p:sp>
        <p:nvSpPr>
          <p:cNvPr id="3" name="Title 2"/>
          <p:cNvSpPr>
            <a:spLocks noGrp="1"/>
          </p:cNvSpPr>
          <p:nvPr>
            <p:ph type="title"/>
          </p:nvPr>
        </p:nvSpPr>
        <p:spPr/>
        <p:txBody>
          <a:bodyPr/>
          <a:lstStyle/>
          <a:p>
            <a:r>
              <a:rPr lang="en-US" sz="3000" dirty="0" smtClean="0">
                <a:latin typeface="Bookman Old Style" panose="02050604050505020204" pitchFamily="18" charset="0"/>
              </a:rPr>
              <a:t>What if I make a mistake?</a:t>
            </a:r>
            <a:endParaRPr lang="en-US" sz="3000" dirty="0">
              <a:latin typeface="Bookman Old Style" panose="02050604050505020204" pitchFamily="18" charset="0"/>
            </a:endParaRPr>
          </a:p>
        </p:txBody>
      </p:sp>
      <p:pic>
        <p:nvPicPr>
          <p:cNvPr id="4" name="Picture 3"/>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360835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defRPr/>
            </a:pPr>
            <a:r>
              <a:rPr lang="en-US" sz="3000" dirty="0" smtClean="0">
                <a:solidFill>
                  <a:prstClr val="white"/>
                </a:solidFill>
                <a:latin typeface="Bookman Old Style" panose="02050604050505020204" pitchFamily="18" charset="0"/>
                <a:ea typeface="+mn-ea"/>
              </a:rPr>
              <a:t>How is financial aid Calculated? </a:t>
            </a:r>
            <a:endParaRPr lang="en-US" sz="3000" b="1" dirty="0">
              <a:solidFill>
                <a:prstClr val="white"/>
              </a:solidFill>
              <a:latin typeface="Bookman Old Style" panose="02050604050505020204" pitchFamily="18" charset="0"/>
              <a:ea typeface="+mn-ea"/>
              <a:cs typeface="+mn-cs"/>
            </a:endParaRPr>
          </a:p>
        </p:txBody>
      </p:sp>
      <p:pic>
        <p:nvPicPr>
          <p:cNvPr id="17411" name="Picture 3" descr="C:\Documents and Settings\smccrackin\Local Settings\Temporary Internet Files\Content.IE5\GPRFOLFV\MC900088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6363" y="2717800"/>
            <a:ext cx="10668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C:\Documents and Settings\smccrackin\Local Settings\Temporary Internet Files\Content.IE5\H5YMX07P\MC90008958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4464" y="2590800"/>
            <a:ext cx="18129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8" descr="C:\Documents and Settings\smccrackin\Local Settings\Temporary Internet Files\Content.IE5\M50IXP62\MC90002444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5325" y="2717800"/>
            <a:ext cx="1371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C:\Documents and Settings\smccrackin\Local Settings\Temporary Internet Files\Content.IE5\3VP9PLX3\MP90030581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181601"/>
            <a:ext cx="10810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2" descr="C:\Documents and Settings\smccrackin\Local Settings\Temporary Internet Files\Content.IE5\49ZNV08O\MC90023272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601" y="5410201"/>
            <a:ext cx="106997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0" descr="C:\Documents and Settings\smccrackin\Local Settings\Temporary Internet Files\Content.IE5\E7SSU3D2\MC90020060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5410200"/>
            <a:ext cx="914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1" descr="C:\Documents and Settings\smccrackin\Local Settings\Temporary Internet Files\Content.IE5\HRR46JIG\MC90034884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3201" y="5410201"/>
            <a:ext cx="9556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22" descr="C:\Documents and Settings\smccrackin\Local Settings\Temporary Internet Files\Content.IE5\EESN1TCD\MP900448457[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1250" y="5334000"/>
            <a:ext cx="81438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TextBox 4"/>
          <p:cNvSpPr txBox="1">
            <a:spLocks noChangeArrowheads="1"/>
          </p:cNvSpPr>
          <p:nvPr/>
        </p:nvSpPr>
        <p:spPr bwMode="auto">
          <a:xfrm>
            <a:off x="2362200" y="1952625"/>
            <a:ext cx="1447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dirty="0">
                <a:solidFill>
                  <a:prstClr val="black"/>
                </a:solidFill>
                <a:latin typeface="Bookman Old Style" panose="02050604050505020204" pitchFamily="18" charset="0"/>
              </a:rPr>
              <a:t>Tuition and fees</a:t>
            </a:r>
          </a:p>
        </p:txBody>
      </p:sp>
      <p:sp>
        <p:nvSpPr>
          <p:cNvPr id="17420" name="TextBox 5"/>
          <p:cNvSpPr txBox="1">
            <a:spLocks noChangeArrowheads="1"/>
          </p:cNvSpPr>
          <p:nvPr/>
        </p:nvSpPr>
        <p:spPr bwMode="auto">
          <a:xfrm>
            <a:off x="4564743" y="2092325"/>
            <a:ext cx="2937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dirty="0">
                <a:solidFill>
                  <a:prstClr val="black"/>
                </a:solidFill>
                <a:latin typeface="Bookman Old Style" panose="02050604050505020204" pitchFamily="18" charset="0"/>
              </a:rPr>
              <a:t>Cost of living in dorms</a:t>
            </a:r>
          </a:p>
        </p:txBody>
      </p:sp>
      <p:sp>
        <p:nvSpPr>
          <p:cNvPr id="17421" name="TextBox 6"/>
          <p:cNvSpPr txBox="1">
            <a:spLocks noChangeArrowheads="1"/>
          </p:cNvSpPr>
          <p:nvPr/>
        </p:nvSpPr>
        <p:spPr bwMode="auto">
          <a:xfrm>
            <a:off x="7731126" y="2071688"/>
            <a:ext cx="2582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dirty="0">
                <a:solidFill>
                  <a:prstClr val="black"/>
                </a:solidFill>
                <a:latin typeface="Bookman Old Style" panose="02050604050505020204" pitchFamily="18" charset="0"/>
              </a:rPr>
              <a:t>Cost of meal plans on campus</a:t>
            </a:r>
          </a:p>
        </p:txBody>
      </p:sp>
      <p:sp>
        <p:nvSpPr>
          <p:cNvPr id="17422" name="TextBox 7"/>
          <p:cNvSpPr txBox="1">
            <a:spLocks noChangeArrowheads="1"/>
          </p:cNvSpPr>
          <p:nvPr/>
        </p:nvSpPr>
        <p:spPr bwMode="auto">
          <a:xfrm>
            <a:off x="2362201" y="4495801"/>
            <a:ext cx="2517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dirty="0">
                <a:solidFill>
                  <a:prstClr val="black"/>
                </a:solidFill>
                <a:latin typeface="Bookman Old Style" panose="02050604050505020204" pitchFamily="18" charset="0"/>
              </a:rPr>
              <a:t>Allowance for</a:t>
            </a:r>
          </a:p>
          <a:p>
            <a:pPr algn="ctr" eaLnBrk="0" fontAlgn="base" hangingPunct="0">
              <a:spcBef>
                <a:spcPct val="0"/>
              </a:spcBef>
              <a:spcAft>
                <a:spcPct val="0"/>
              </a:spcAft>
            </a:pPr>
            <a:r>
              <a:rPr lang="en-US" altLang="en-US" dirty="0">
                <a:solidFill>
                  <a:prstClr val="black"/>
                </a:solidFill>
                <a:latin typeface="Bookman Old Style" panose="02050604050505020204" pitchFamily="18" charset="0"/>
              </a:rPr>
              <a:t>books and supplies</a:t>
            </a:r>
          </a:p>
        </p:txBody>
      </p:sp>
      <p:sp>
        <p:nvSpPr>
          <p:cNvPr id="17423" name="TextBox 8"/>
          <p:cNvSpPr txBox="1">
            <a:spLocks noChangeArrowheads="1"/>
          </p:cNvSpPr>
          <p:nvPr/>
        </p:nvSpPr>
        <p:spPr bwMode="auto">
          <a:xfrm>
            <a:off x="5181600" y="4343401"/>
            <a:ext cx="26066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dirty="0">
                <a:solidFill>
                  <a:prstClr val="black"/>
                </a:solidFill>
                <a:latin typeface="Bookman Old Style" panose="02050604050505020204" pitchFamily="18" charset="0"/>
              </a:rPr>
              <a:t>Allowance for</a:t>
            </a:r>
          </a:p>
          <a:p>
            <a:pPr algn="ctr" eaLnBrk="0" fontAlgn="base" hangingPunct="0">
              <a:spcBef>
                <a:spcPct val="0"/>
              </a:spcBef>
              <a:spcAft>
                <a:spcPct val="0"/>
              </a:spcAft>
            </a:pPr>
            <a:r>
              <a:rPr lang="en-US" altLang="en-US" dirty="0">
                <a:solidFill>
                  <a:prstClr val="black"/>
                </a:solidFill>
                <a:latin typeface="Bookman Old Style" panose="02050604050505020204" pitchFamily="18" charset="0"/>
              </a:rPr>
              <a:t>personal expenses and a few meals out</a:t>
            </a:r>
          </a:p>
        </p:txBody>
      </p:sp>
      <p:sp>
        <p:nvSpPr>
          <p:cNvPr id="17424" name="TextBox 9"/>
          <p:cNvSpPr txBox="1">
            <a:spLocks noChangeArrowheads="1"/>
          </p:cNvSpPr>
          <p:nvPr/>
        </p:nvSpPr>
        <p:spPr bwMode="auto">
          <a:xfrm>
            <a:off x="8302626" y="4495801"/>
            <a:ext cx="19589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dirty="0">
                <a:solidFill>
                  <a:prstClr val="black"/>
                </a:solidFill>
                <a:latin typeface="Bookman Old Style" panose="02050604050505020204" pitchFamily="18" charset="0"/>
              </a:rPr>
              <a:t>Allowance for</a:t>
            </a:r>
          </a:p>
          <a:p>
            <a:pPr algn="ctr" eaLnBrk="0" fontAlgn="base" hangingPunct="0">
              <a:spcBef>
                <a:spcPct val="0"/>
              </a:spcBef>
              <a:spcAft>
                <a:spcPct val="0"/>
              </a:spcAft>
            </a:pPr>
            <a:r>
              <a:rPr lang="en-US" altLang="en-US" dirty="0">
                <a:solidFill>
                  <a:prstClr val="black"/>
                </a:solidFill>
                <a:latin typeface="Bookman Old Style" panose="02050604050505020204" pitchFamily="18" charset="0"/>
              </a:rPr>
              <a:t>transportation</a:t>
            </a:r>
          </a:p>
        </p:txBody>
      </p:sp>
      <p:sp>
        <p:nvSpPr>
          <p:cNvPr id="17425" name="TextBox 2"/>
          <p:cNvSpPr txBox="1">
            <a:spLocks noChangeArrowheads="1"/>
          </p:cNvSpPr>
          <p:nvPr/>
        </p:nvSpPr>
        <p:spPr bwMode="auto">
          <a:xfrm>
            <a:off x="4267200" y="2149475"/>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prstClr val="black"/>
                </a:solidFill>
              </a:rPr>
              <a:t>+</a:t>
            </a:r>
          </a:p>
        </p:txBody>
      </p:sp>
      <p:sp>
        <p:nvSpPr>
          <p:cNvPr id="17426" name="TextBox 17"/>
          <p:cNvSpPr txBox="1">
            <a:spLocks noChangeArrowheads="1"/>
          </p:cNvSpPr>
          <p:nvPr/>
        </p:nvSpPr>
        <p:spPr bwMode="auto">
          <a:xfrm>
            <a:off x="7502525" y="2149475"/>
            <a:ext cx="22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prstClr val="black"/>
                </a:solidFill>
              </a:rPr>
              <a:t>+</a:t>
            </a:r>
          </a:p>
        </p:txBody>
      </p:sp>
      <p:sp>
        <p:nvSpPr>
          <p:cNvPr id="17427" name="TextBox 3"/>
          <p:cNvSpPr txBox="1">
            <a:spLocks noChangeArrowheads="1"/>
          </p:cNvSpPr>
          <p:nvPr/>
        </p:nvSpPr>
        <p:spPr bwMode="auto">
          <a:xfrm>
            <a:off x="2514600" y="3886200"/>
            <a:ext cx="749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u="sng" dirty="0">
                <a:solidFill>
                  <a:srgbClr val="0065A4"/>
                </a:solidFill>
                <a:latin typeface="Bookman Old Style" panose="02050604050505020204" pitchFamily="18" charset="0"/>
              </a:rPr>
              <a:t>Indirect costs that may </a:t>
            </a:r>
            <a:r>
              <a:rPr lang="en-US" altLang="en-US" sz="2000" i="1" u="sng" dirty="0">
                <a:solidFill>
                  <a:srgbClr val="0065A4"/>
                </a:solidFill>
                <a:latin typeface="Bookman Old Style" panose="02050604050505020204" pitchFamily="18" charset="0"/>
              </a:rPr>
              <a:t>not</a:t>
            </a:r>
            <a:r>
              <a:rPr lang="en-US" altLang="en-US" sz="2000" u="sng" dirty="0">
                <a:solidFill>
                  <a:srgbClr val="0065A4"/>
                </a:solidFill>
                <a:latin typeface="Bookman Old Style" panose="02050604050505020204" pitchFamily="18" charset="0"/>
              </a:rPr>
              <a:t> be charged by the college: </a:t>
            </a:r>
            <a:endParaRPr lang="en-US" altLang="en-US" sz="2000" dirty="0">
              <a:solidFill>
                <a:srgbClr val="0065A4"/>
              </a:solidFill>
              <a:latin typeface="Bookman Old Style" panose="02050604050505020204" pitchFamily="18" charset="0"/>
            </a:endParaRPr>
          </a:p>
        </p:txBody>
      </p:sp>
      <p:sp>
        <p:nvSpPr>
          <p:cNvPr id="17428" name="TextBox 19"/>
          <p:cNvSpPr txBox="1">
            <a:spLocks noChangeArrowheads="1"/>
          </p:cNvSpPr>
          <p:nvPr/>
        </p:nvSpPr>
        <p:spPr bwMode="auto">
          <a:xfrm>
            <a:off x="4921250" y="4862514"/>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prstClr val="black"/>
                </a:solidFill>
              </a:rPr>
              <a:t>+</a:t>
            </a:r>
          </a:p>
        </p:txBody>
      </p:sp>
      <p:sp>
        <p:nvSpPr>
          <p:cNvPr id="17429" name="TextBox 20"/>
          <p:cNvSpPr txBox="1">
            <a:spLocks noChangeArrowheads="1"/>
          </p:cNvSpPr>
          <p:nvPr/>
        </p:nvSpPr>
        <p:spPr bwMode="auto">
          <a:xfrm>
            <a:off x="7931150" y="4862514"/>
            <a:ext cx="22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prstClr val="black"/>
                </a:solidFill>
              </a:rPr>
              <a:t>+</a:t>
            </a:r>
          </a:p>
        </p:txBody>
      </p:sp>
      <p:sp>
        <p:nvSpPr>
          <p:cNvPr id="17430" name="TextBox 21"/>
          <p:cNvSpPr txBox="1">
            <a:spLocks noChangeArrowheads="1"/>
          </p:cNvSpPr>
          <p:nvPr/>
        </p:nvSpPr>
        <p:spPr bwMode="auto">
          <a:xfrm>
            <a:off x="2971801" y="1671638"/>
            <a:ext cx="6288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000" u="sng" dirty="0">
                <a:solidFill>
                  <a:srgbClr val="0065A4"/>
                </a:solidFill>
                <a:latin typeface="Bookman Old Style" panose="02050604050505020204" pitchFamily="18" charset="0"/>
              </a:rPr>
              <a:t>Direct costs typically charged by the college</a:t>
            </a:r>
            <a:r>
              <a:rPr lang="en-US" altLang="en-US" sz="2000" dirty="0">
                <a:solidFill>
                  <a:srgbClr val="0065A4"/>
                </a:solidFill>
                <a:latin typeface="Bookman Old Style" panose="02050604050505020204" pitchFamily="18" charset="0"/>
              </a:rPr>
              <a:t>: </a:t>
            </a:r>
          </a:p>
        </p:txBody>
      </p:sp>
      <p:pic>
        <p:nvPicPr>
          <p:cNvPr id="23" name="Picture 22"/>
          <p:cNvPicPr/>
          <p:nvPr/>
        </p:nvPicPr>
        <p:blipFill>
          <a:blip r:embed="rId11" cstate="print">
            <a:extLst>
              <a:ext uri="{BEBA8EAE-BF5A-486C-A8C5-ECC9F3942E4B}">
                <a14:imgProps xmlns:a14="http://schemas.microsoft.com/office/drawing/2010/main">
                  <a14:imgLayer r:embed="rId12">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12012698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28413" y="376621"/>
            <a:ext cx="11176000" cy="1054100"/>
          </a:xfrm>
        </p:spPr>
        <p:txBody>
          <a:bodyPr>
            <a:normAutofit/>
          </a:bodyPr>
          <a:lstStyle/>
          <a:p>
            <a:pPr algn="l">
              <a:defRPr/>
            </a:pPr>
            <a:r>
              <a:rPr lang="en-US" sz="3000" dirty="0" smtClean="0">
                <a:solidFill>
                  <a:prstClr val="white"/>
                </a:solidFill>
                <a:latin typeface="Bookman Old Style" panose="02050604050505020204" pitchFamily="18" charset="0"/>
              </a:rPr>
              <a:t>How is financial aid calculated? (CONT.)</a:t>
            </a:r>
            <a:endParaRPr lang="en-US" sz="3000" b="1" dirty="0" smtClean="0">
              <a:latin typeface="Bookman Old Style" panose="02050604050505020204" pitchFamily="18" charset="0"/>
              <a:ea typeface="ＭＳ Ｐゴシック" pitchFamily="34" charset="-128"/>
            </a:endParaRPr>
          </a:p>
        </p:txBody>
      </p:sp>
      <p:sp>
        <p:nvSpPr>
          <p:cNvPr id="30723" name="Content Placeholder 2"/>
          <p:cNvSpPr>
            <a:spLocks noGrp="1"/>
          </p:cNvSpPr>
          <p:nvPr>
            <p:ph idx="1"/>
          </p:nvPr>
        </p:nvSpPr>
        <p:spPr/>
        <p:txBody>
          <a:bodyPr>
            <a:normAutofit fontScale="92500" lnSpcReduction="10000"/>
          </a:bodyPr>
          <a:lstStyle/>
          <a:p>
            <a:pPr>
              <a:buFont typeface="Times" pitchFamily="-109" charset="0"/>
              <a:buNone/>
              <a:defRPr/>
            </a:pPr>
            <a:r>
              <a:rPr lang="en-US" dirty="0" smtClean="0">
                <a:ea typeface="ＭＳ Ｐゴシック" pitchFamily="34" charset="-128"/>
              </a:rPr>
              <a:t>	</a:t>
            </a:r>
          </a:p>
          <a:p>
            <a:pPr>
              <a:buFont typeface="Times" pitchFamily="-109" charset="0"/>
              <a:buNone/>
              <a:defRPr/>
            </a:pPr>
            <a:endParaRPr lang="en-US" dirty="0">
              <a:ea typeface="ＭＳ Ｐゴシック" pitchFamily="34" charset="-128"/>
            </a:endParaRPr>
          </a:p>
          <a:p>
            <a:pPr>
              <a:buFont typeface="Times" pitchFamily="-109" charset="0"/>
              <a:buNone/>
              <a:defRPr/>
            </a:pPr>
            <a:endParaRPr lang="en-US" dirty="0" smtClean="0">
              <a:ea typeface="ＭＳ Ｐゴシック" pitchFamily="34" charset="-128"/>
            </a:endParaRPr>
          </a:p>
          <a:p>
            <a:pPr>
              <a:buFont typeface="Times" pitchFamily="-109" charset="0"/>
              <a:buNone/>
              <a:defRPr/>
            </a:pPr>
            <a:endParaRPr lang="en-US" dirty="0">
              <a:ea typeface="ＭＳ Ｐゴシック" pitchFamily="34" charset="-128"/>
            </a:endParaRPr>
          </a:p>
          <a:p>
            <a:pPr>
              <a:buFont typeface="Times" pitchFamily="-109" charset="0"/>
              <a:buNone/>
              <a:defRPr/>
            </a:pPr>
            <a:endParaRPr lang="en-US" dirty="0" smtClean="0">
              <a:ea typeface="ＭＳ Ｐゴシック" pitchFamily="34" charset="-128"/>
            </a:endParaRPr>
          </a:p>
          <a:p>
            <a:pPr>
              <a:buFont typeface="Times" pitchFamily="-109" charset="0"/>
              <a:buNone/>
              <a:defRPr/>
            </a:pPr>
            <a:endParaRPr lang="en-US" dirty="0">
              <a:ea typeface="ＭＳ Ｐゴシック" pitchFamily="34" charset="-128"/>
            </a:endParaRPr>
          </a:p>
          <a:p>
            <a:pPr>
              <a:buFont typeface="Times" pitchFamily="-109" charset="0"/>
              <a:buNone/>
              <a:defRPr/>
            </a:pPr>
            <a:endParaRPr lang="en-US" dirty="0" smtClean="0">
              <a:ea typeface="ＭＳ Ｐゴシック" pitchFamily="34" charset="-128"/>
            </a:endParaRPr>
          </a:p>
          <a:p>
            <a:pPr>
              <a:buFont typeface="Times" pitchFamily="-109" charset="0"/>
              <a:buNone/>
              <a:defRPr/>
            </a:pPr>
            <a:endParaRPr lang="en-US" dirty="0">
              <a:ea typeface="ＭＳ Ｐゴシック" pitchFamily="34" charset="-128"/>
            </a:endParaRPr>
          </a:p>
          <a:p>
            <a:pPr>
              <a:buFont typeface="Times" pitchFamily="-109" charset="0"/>
              <a:buNone/>
              <a:defRPr/>
            </a:pPr>
            <a:endParaRPr lang="en-US" dirty="0" smtClean="0">
              <a:ea typeface="ＭＳ Ｐゴシック" pitchFamily="34" charset="-128"/>
            </a:endParaRPr>
          </a:p>
          <a:p>
            <a:pPr>
              <a:buFont typeface="Times" pitchFamily="-109" charset="0"/>
              <a:buNone/>
              <a:defRPr/>
            </a:pPr>
            <a:r>
              <a:rPr lang="en-US" b="1" i="1" dirty="0" smtClean="0">
                <a:ea typeface="ＭＳ Ｐゴシック" pitchFamily="34" charset="-128"/>
              </a:rPr>
              <a:t>*</a:t>
            </a:r>
            <a:r>
              <a:rPr lang="en-US" b="1" i="1" u="sng" dirty="0" smtClean="0">
                <a:solidFill>
                  <a:srgbClr val="0065A4"/>
                </a:solidFill>
                <a:latin typeface="Bookman Old Style" panose="02050604050505020204" pitchFamily="18" charset="0"/>
                <a:ea typeface="ＭＳ Ｐゴシック" pitchFamily="34" charset="-128"/>
              </a:rPr>
              <a:t>Note</a:t>
            </a:r>
            <a:r>
              <a:rPr lang="en-US" i="1" dirty="0" smtClean="0">
                <a:solidFill>
                  <a:srgbClr val="0065A4"/>
                </a:solidFill>
                <a:latin typeface="Bookman Old Style" panose="02050604050505020204" pitchFamily="18" charset="0"/>
                <a:ea typeface="ＭＳ Ｐゴシック" pitchFamily="34" charset="-128"/>
              </a:rPr>
              <a:t>: This is not the same as the student’s bill or the amount a family will actually pay for the student to attend college.</a:t>
            </a:r>
          </a:p>
          <a:p>
            <a:pPr>
              <a:buFont typeface="Times" pitchFamily="-109" charset="0"/>
              <a:buNone/>
              <a:defRPr/>
            </a:pPr>
            <a:r>
              <a:rPr lang="en-US" i="1" dirty="0" smtClean="0">
                <a:solidFill>
                  <a:srgbClr val="0065A4"/>
                </a:solidFill>
                <a:latin typeface="Bookman Old Style" panose="02050604050505020204" pitchFamily="18" charset="0"/>
                <a:ea typeface="ＭＳ Ｐゴシック" pitchFamily="34" charset="-128"/>
              </a:rPr>
              <a:t>**Net Price may be different from the financial need. We are unable to fill 100% of the financial need a family may demonstrate so there may be unmet need that a family will have to finance or pay. </a:t>
            </a:r>
          </a:p>
        </p:txBody>
      </p:sp>
      <p:graphicFrame>
        <p:nvGraphicFramePr>
          <p:cNvPr id="5" name="Content Placeholder 5"/>
          <p:cNvGraphicFramePr>
            <a:graphicFrameLocks noChangeAspect="1"/>
          </p:cNvGraphicFramePr>
          <p:nvPr/>
        </p:nvGraphicFramePr>
        <p:xfrm>
          <a:off x="1870364" y="1801091"/>
          <a:ext cx="8524489" cy="2273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p:nvPr/>
        </p:nvPicPr>
        <p:blipFill>
          <a:blip r:embed="rId8" cstate="print">
            <a:extLst>
              <a:ext uri="{BEBA8EAE-BF5A-486C-A8C5-ECC9F3942E4B}">
                <a14:imgProps xmlns:a14="http://schemas.microsoft.com/office/drawing/2010/main">
                  <a14:imgLayer r:embed="rId9">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1876330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eaLnBrk="1" fontAlgn="auto" hangingPunct="1">
              <a:spcAft>
                <a:spcPts val="0"/>
              </a:spcAft>
              <a:buClr>
                <a:srgbClr val="C66951"/>
              </a:buClr>
              <a:defRPr/>
            </a:pPr>
            <a:r>
              <a:rPr lang="en-US" sz="1800" dirty="0">
                <a:solidFill>
                  <a:prstClr val="black"/>
                </a:solidFill>
                <a:latin typeface="Bookman Old Style" panose="02050604050505020204" pitchFamily="18" charset="0"/>
              </a:rPr>
              <a:t>The </a:t>
            </a:r>
            <a:r>
              <a:rPr lang="en-US" sz="1800" b="1" dirty="0">
                <a:solidFill>
                  <a:prstClr val="black"/>
                </a:solidFill>
                <a:latin typeface="Bookman Old Style" panose="02050604050505020204" pitchFamily="18" charset="0"/>
              </a:rPr>
              <a:t>Expected Family Contribution (EFC) </a:t>
            </a:r>
            <a:r>
              <a:rPr lang="en-US" sz="1800" dirty="0">
                <a:solidFill>
                  <a:prstClr val="black"/>
                </a:solidFill>
                <a:latin typeface="Bookman Old Style" panose="02050604050505020204" pitchFamily="18" charset="0"/>
              </a:rPr>
              <a:t>is the number that is used to determine students’ </a:t>
            </a:r>
            <a:r>
              <a:rPr lang="en-US" sz="1800" b="1" dirty="0">
                <a:solidFill>
                  <a:prstClr val="black"/>
                </a:solidFill>
                <a:latin typeface="Bookman Old Style" panose="02050604050505020204" pitchFamily="18" charset="0"/>
              </a:rPr>
              <a:t>eligibility for federal student financial aid. </a:t>
            </a:r>
          </a:p>
          <a:p>
            <a:pPr marL="560388" lvl="1" indent="-285750" eaLnBrk="1" fontAlgn="auto" hangingPunct="1">
              <a:spcAft>
                <a:spcPts val="0"/>
              </a:spcAft>
              <a:buClr>
                <a:srgbClr val="BF974D"/>
              </a:buClr>
              <a:defRPr/>
            </a:pPr>
            <a:r>
              <a:rPr lang="en-US" altLang="en-US" dirty="0">
                <a:solidFill>
                  <a:schemeClr val="tx1"/>
                </a:solidFill>
                <a:latin typeface="Bookman Old Style" panose="02050604050505020204" pitchFamily="18" charset="0"/>
              </a:rPr>
              <a:t>IS a measure of parent’s capacity </a:t>
            </a:r>
            <a:r>
              <a:rPr lang="en-US" altLang="en-US" i="1" dirty="0">
                <a:solidFill>
                  <a:schemeClr val="tx1"/>
                </a:solidFill>
                <a:latin typeface="Bookman Old Style" panose="02050604050505020204" pitchFamily="18" charset="0"/>
              </a:rPr>
              <a:t>over time</a:t>
            </a:r>
            <a:r>
              <a:rPr lang="en-US" altLang="en-US" dirty="0">
                <a:solidFill>
                  <a:schemeClr val="tx1"/>
                </a:solidFill>
                <a:latin typeface="Bookman Old Style" panose="02050604050505020204" pitchFamily="18" charset="0"/>
              </a:rPr>
              <a:t> to absorb educational </a:t>
            </a:r>
            <a:r>
              <a:rPr lang="en-US" altLang="en-US" dirty="0" smtClean="0">
                <a:solidFill>
                  <a:schemeClr val="tx1"/>
                </a:solidFill>
                <a:latin typeface="Bookman Old Style" panose="02050604050505020204" pitchFamily="18" charset="0"/>
              </a:rPr>
              <a:t>costs</a:t>
            </a:r>
          </a:p>
          <a:p>
            <a:pPr marL="560388" lvl="1" indent="-285750" eaLnBrk="1" fontAlgn="auto" hangingPunct="1">
              <a:spcAft>
                <a:spcPts val="0"/>
              </a:spcAft>
              <a:buClr>
                <a:srgbClr val="BF974D"/>
              </a:buClr>
              <a:defRPr/>
            </a:pPr>
            <a:r>
              <a:rPr lang="en-US" altLang="en-US" dirty="0" smtClean="0">
                <a:solidFill>
                  <a:schemeClr val="tx1"/>
                </a:solidFill>
                <a:latin typeface="Bookman Old Style" panose="02050604050505020204" pitchFamily="18" charset="0"/>
              </a:rPr>
              <a:t>IS </a:t>
            </a:r>
            <a:r>
              <a:rPr lang="en-US" altLang="en-US" dirty="0">
                <a:solidFill>
                  <a:schemeClr val="tx1"/>
                </a:solidFill>
                <a:latin typeface="Bookman Old Style" panose="02050604050505020204" pitchFamily="18" charset="0"/>
              </a:rPr>
              <a:t>NOT an estimate of ‘extra’ cash available</a:t>
            </a:r>
            <a:endParaRPr lang="en-US" b="1" dirty="0">
              <a:solidFill>
                <a:schemeClr val="tx1"/>
              </a:solidFill>
              <a:latin typeface="Bookman Old Style" panose="02050604050505020204" pitchFamily="18" charset="0"/>
            </a:endParaRPr>
          </a:p>
          <a:p>
            <a:pPr marL="285750" indent="-285750">
              <a:buClr>
                <a:srgbClr val="C66951"/>
              </a:buClr>
              <a:defRPr/>
            </a:pPr>
            <a:endParaRPr lang="en-US" sz="1800" dirty="0">
              <a:solidFill>
                <a:prstClr val="black"/>
              </a:solidFill>
              <a:latin typeface="Bookman Old Style" panose="02050604050505020204" pitchFamily="18" charset="0"/>
            </a:endParaRPr>
          </a:p>
          <a:p>
            <a:pPr marL="285750" indent="-285750">
              <a:buClr>
                <a:srgbClr val="C66951"/>
              </a:buClr>
              <a:defRPr/>
            </a:pPr>
            <a:r>
              <a:rPr lang="en-US" sz="1800" dirty="0">
                <a:solidFill>
                  <a:prstClr val="black"/>
                </a:solidFill>
                <a:latin typeface="Bookman Old Style" panose="02050604050505020204" pitchFamily="18" charset="0"/>
              </a:rPr>
              <a:t>Many states also use the EFC to determine eligibility for </a:t>
            </a:r>
            <a:r>
              <a:rPr lang="en-US" sz="1800" b="1" dirty="0">
                <a:solidFill>
                  <a:prstClr val="black"/>
                </a:solidFill>
                <a:latin typeface="Bookman Old Style" panose="02050604050505020204" pitchFamily="18" charset="0"/>
              </a:rPr>
              <a:t>state aid</a:t>
            </a:r>
            <a:r>
              <a:rPr lang="en-US" sz="1800" dirty="0">
                <a:solidFill>
                  <a:prstClr val="black"/>
                </a:solidFill>
                <a:latin typeface="Bookman Old Style" panose="02050604050505020204" pitchFamily="18" charset="0"/>
              </a:rPr>
              <a:t>; institutions may also use the EFC to determine eligibility for </a:t>
            </a:r>
            <a:r>
              <a:rPr lang="en-US" sz="1800" b="1" dirty="0">
                <a:solidFill>
                  <a:prstClr val="black"/>
                </a:solidFill>
                <a:latin typeface="Bookman Old Style" panose="02050604050505020204" pitchFamily="18" charset="0"/>
              </a:rPr>
              <a:t>institutional aid</a:t>
            </a:r>
            <a:r>
              <a:rPr lang="en-US" sz="1800" dirty="0">
                <a:solidFill>
                  <a:prstClr val="black"/>
                </a:solidFill>
                <a:latin typeface="Bookman Old Style" panose="02050604050505020204" pitchFamily="18" charset="0"/>
              </a:rPr>
              <a:t>.</a:t>
            </a:r>
          </a:p>
          <a:p>
            <a:pPr marL="285750" indent="-285750">
              <a:buClr>
                <a:srgbClr val="C66951"/>
              </a:buClr>
              <a:defRPr/>
            </a:pPr>
            <a:endParaRPr lang="en-US" sz="1800" dirty="0">
              <a:solidFill>
                <a:prstClr val="black"/>
              </a:solidFill>
              <a:latin typeface="Bookman Old Style" panose="02050604050505020204" pitchFamily="18" charset="0"/>
            </a:endParaRPr>
          </a:p>
          <a:p>
            <a:pPr marL="285750" indent="-285750">
              <a:buClr>
                <a:srgbClr val="C66951"/>
              </a:buClr>
              <a:defRPr/>
            </a:pPr>
            <a:r>
              <a:rPr lang="en-US" sz="1800" dirty="0">
                <a:solidFill>
                  <a:prstClr val="black"/>
                </a:solidFill>
                <a:latin typeface="Bookman Old Style" panose="02050604050505020204" pitchFamily="18" charset="0"/>
              </a:rPr>
              <a:t>This number is calculated from the results of the financial information the student and family provide in the </a:t>
            </a:r>
            <a:r>
              <a:rPr lang="en-US" sz="1800" b="1" dirty="0">
                <a:solidFill>
                  <a:prstClr val="black"/>
                </a:solidFill>
                <a:latin typeface="Bookman Old Style" panose="02050604050505020204" pitchFamily="18" charset="0"/>
              </a:rPr>
              <a:t>Free Application for Federal Student Aid (FAFSA)</a:t>
            </a:r>
            <a:r>
              <a:rPr lang="en-US" sz="1800" dirty="0">
                <a:solidFill>
                  <a:prstClr val="black"/>
                </a:solidFill>
                <a:latin typeface="Bookman Old Style" panose="02050604050505020204" pitchFamily="18" charset="0"/>
              </a:rPr>
              <a:t>. </a:t>
            </a:r>
          </a:p>
          <a:p>
            <a:pPr marL="285750" indent="-285750">
              <a:buClr>
                <a:srgbClr val="C66951"/>
              </a:buClr>
              <a:defRPr/>
            </a:pPr>
            <a:endParaRPr lang="en-US" sz="1800" dirty="0">
              <a:solidFill>
                <a:prstClr val="black"/>
              </a:solidFill>
              <a:latin typeface="Bookman Old Style" panose="02050604050505020204" pitchFamily="18" charset="0"/>
            </a:endParaRPr>
          </a:p>
          <a:p>
            <a:pPr marL="285750" indent="-285750">
              <a:buClr>
                <a:srgbClr val="C66951"/>
              </a:buClr>
              <a:defRPr/>
            </a:pPr>
            <a:r>
              <a:rPr lang="en-US" sz="1800" dirty="0">
                <a:solidFill>
                  <a:prstClr val="black"/>
                </a:solidFill>
                <a:latin typeface="Bookman Old Style" panose="02050604050505020204" pitchFamily="18" charset="0"/>
              </a:rPr>
              <a:t>The student's EFC is reported on the </a:t>
            </a:r>
            <a:r>
              <a:rPr lang="en-US" sz="1800" b="1" dirty="0">
                <a:solidFill>
                  <a:prstClr val="black"/>
                </a:solidFill>
                <a:latin typeface="Bookman Old Style" panose="02050604050505020204" pitchFamily="18" charset="0"/>
              </a:rPr>
              <a:t>Student Aid Report (SAR)</a:t>
            </a:r>
            <a:r>
              <a:rPr lang="en-US" sz="1800" dirty="0">
                <a:solidFill>
                  <a:prstClr val="black"/>
                </a:solidFill>
                <a:latin typeface="Bookman Old Style" panose="02050604050505020204" pitchFamily="18" charset="0"/>
              </a:rPr>
              <a:t>.</a:t>
            </a:r>
          </a:p>
          <a:p>
            <a:endParaRPr lang="en-US" dirty="0"/>
          </a:p>
        </p:txBody>
      </p:sp>
      <p:sp>
        <p:nvSpPr>
          <p:cNvPr id="3" name="Title 2"/>
          <p:cNvSpPr>
            <a:spLocks noGrp="1"/>
          </p:cNvSpPr>
          <p:nvPr>
            <p:ph type="title"/>
          </p:nvPr>
        </p:nvSpPr>
        <p:spPr/>
        <p:txBody>
          <a:bodyPr/>
          <a:lstStyle/>
          <a:p>
            <a:r>
              <a:rPr lang="en-US" sz="3000" dirty="0" smtClean="0">
                <a:latin typeface="Bookman Old Style" panose="02050604050505020204" pitchFamily="18" charset="0"/>
              </a:rPr>
              <a:t>How is financial aid calculated? (CONT.)</a:t>
            </a:r>
            <a:endParaRPr lang="en-US" sz="3000" dirty="0">
              <a:latin typeface="Bookman Old Style" panose="02050604050505020204" pitchFamily="18" charset="0"/>
            </a:endParaRPr>
          </a:p>
        </p:txBody>
      </p:sp>
      <p:pic>
        <p:nvPicPr>
          <p:cNvPr id="4" name="Picture 3"/>
          <p:cNvPicPr/>
          <p:nvPr/>
        </p:nvPicPr>
        <p:blipFill>
          <a:blip r:embed="rId2" cstate="print">
            <a:extLst>
              <a:ext uri="{BEBA8EAE-BF5A-486C-A8C5-ECC9F3942E4B}">
                <a14:imgProps xmlns:a14="http://schemas.microsoft.com/office/drawing/2010/main">
                  <a14:imgLayer r:embed="rId3">
                    <a14:imgEffect>
                      <a14:saturation sat="0"/>
                    </a14:imgEffect>
                    <a14:imgEffect>
                      <a14:brightnessContrast bright="82000" contrast="-40000"/>
                    </a14:imgEffect>
                  </a14:imgLayer>
                </a14:imgProps>
              </a:ext>
              <a:ext uri="{28A0092B-C50C-407E-A947-70E740481C1C}">
                <a14:useLocalDpi xmlns:a14="http://schemas.microsoft.com/office/drawing/2010/main" val="0"/>
              </a:ext>
            </a:extLst>
          </a:blip>
          <a:stretch>
            <a:fillRect/>
          </a:stretch>
        </p:blipFill>
        <p:spPr>
          <a:xfrm>
            <a:off x="11487234" y="5758815"/>
            <a:ext cx="489585" cy="946785"/>
          </a:xfrm>
          <a:prstGeom prst="rect">
            <a:avLst/>
          </a:prstGeom>
        </p:spPr>
      </p:pic>
    </p:spTree>
    <p:extLst>
      <p:ext uri="{BB962C8B-B14F-4D97-AF65-F5344CB8AC3E}">
        <p14:creationId xmlns:p14="http://schemas.microsoft.com/office/powerpoint/2010/main" val="1494742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themeOverride>
</file>

<file path=docProps/app.xml><?xml version="1.0" encoding="utf-8"?>
<Properties xmlns="http://schemas.openxmlformats.org/officeDocument/2006/extended-properties" xmlns:vt="http://schemas.openxmlformats.org/officeDocument/2006/docPropsVTypes">
  <Template/>
  <TotalTime>2670</TotalTime>
  <Words>2044</Words>
  <Application>Microsoft Office PowerPoint</Application>
  <PresentationFormat>Widescreen</PresentationFormat>
  <Paragraphs>315</Paragraphs>
  <Slides>25</Slides>
  <Notes>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ＭＳ Ｐゴシック</vt:lpstr>
      <vt:lpstr>Arial</vt:lpstr>
      <vt:lpstr>Bookman Old Style</vt:lpstr>
      <vt:lpstr>Calibri</vt:lpstr>
      <vt:lpstr>Franklin Gothic Medium</vt:lpstr>
      <vt:lpstr>Times</vt:lpstr>
      <vt:lpstr>Univers LT Std 45 Light</vt:lpstr>
      <vt:lpstr>Wingdings</vt:lpstr>
      <vt:lpstr>Wingdings 2</vt:lpstr>
      <vt:lpstr>Grid</vt:lpstr>
      <vt:lpstr>FALL OPEN HOUSE </vt:lpstr>
      <vt:lpstr>agenda</vt:lpstr>
      <vt:lpstr>Guiding Principles</vt:lpstr>
      <vt:lpstr>What forms do I need to complete?</vt:lpstr>
      <vt:lpstr>Who should file the Fafsa/CSS Profile</vt:lpstr>
      <vt:lpstr>What if I make a mistake?</vt:lpstr>
      <vt:lpstr>How is financial aid Calculated? </vt:lpstr>
      <vt:lpstr>How is financial aid calculated? (CONT.)</vt:lpstr>
      <vt:lpstr>How is financial aid calculated? (CONT.)</vt:lpstr>
      <vt:lpstr>Determining Financial Need</vt:lpstr>
      <vt:lpstr>What to expect in a financial aid award?</vt:lpstr>
      <vt:lpstr>Sources of Financial Aid</vt:lpstr>
      <vt:lpstr>Outside Scholarships</vt:lpstr>
      <vt:lpstr>Alternative Financing</vt:lpstr>
      <vt:lpstr>Sample Financial Aid Letter</vt:lpstr>
      <vt:lpstr>Can my award change from year to year?</vt:lpstr>
      <vt:lpstr>Why Packages Differ from School to School</vt:lpstr>
      <vt:lpstr>How can I best estimate the next 4 years?</vt:lpstr>
      <vt:lpstr>Never rule out college because of cost</vt:lpstr>
      <vt:lpstr>2019-2020 Costs</vt:lpstr>
      <vt:lpstr>Important dates and deadlines</vt:lpstr>
      <vt:lpstr>Timeline</vt:lpstr>
      <vt:lpstr>Communication</vt:lpstr>
      <vt:lpstr>summary</vt:lpstr>
      <vt:lpstr>Contact us!</vt:lpstr>
    </vt:vector>
  </TitlesOfParts>
  <Company>Providence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Financial Aid</dc:title>
  <dc:creator>Russo, Ellen R</dc:creator>
  <cp:lastModifiedBy>Kowal, Andrew J</cp:lastModifiedBy>
  <cp:revision>81</cp:revision>
  <cp:lastPrinted>2019-10-17T14:57:32Z</cp:lastPrinted>
  <dcterms:created xsi:type="dcterms:W3CDTF">2018-10-25T16:44:35Z</dcterms:created>
  <dcterms:modified xsi:type="dcterms:W3CDTF">2019-10-18T18:23:34Z</dcterms:modified>
</cp:coreProperties>
</file>